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29"/>
  </p:notesMasterIdLst>
  <p:handoutMasterIdLst>
    <p:handoutMasterId r:id="rId30"/>
  </p:handoutMasterIdLst>
  <p:sldIdLst>
    <p:sldId id="256" r:id="rId2"/>
    <p:sldId id="260" r:id="rId3"/>
    <p:sldId id="297" r:id="rId4"/>
    <p:sldId id="279" r:id="rId5"/>
    <p:sldId id="284" r:id="rId6"/>
    <p:sldId id="262" r:id="rId7"/>
    <p:sldId id="302" r:id="rId8"/>
    <p:sldId id="263" r:id="rId9"/>
    <p:sldId id="278" r:id="rId10"/>
    <p:sldId id="265" r:id="rId11"/>
    <p:sldId id="281" r:id="rId12"/>
    <p:sldId id="272" r:id="rId13"/>
    <p:sldId id="303" r:id="rId14"/>
    <p:sldId id="285" r:id="rId15"/>
    <p:sldId id="286" r:id="rId16"/>
    <p:sldId id="287" r:id="rId17"/>
    <p:sldId id="301" r:id="rId18"/>
    <p:sldId id="304" r:id="rId19"/>
    <p:sldId id="290" r:id="rId20"/>
    <p:sldId id="289" r:id="rId21"/>
    <p:sldId id="288" r:id="rId22"/>
    <p:sldId id="291" r:id="rId23"/>
    <p:sldId id="293" r:id="rId24"/>
    <p:sldId id="294" r:id="rId25"/>
    <p:sldId id="292" r:id="rId26"/>
    <p:sldId id="274" r:id="rId27"/>
    <p:sldId id="25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8AECAC0-3C85-DF41-99CB-D9A0AB5B229E}">
          <p14:sldIdLst>
            <p14:sldId id="256"/>
            <p14:sldId id="260"/>
            <p14:sldId id="297"/>
            <p14:sldId id="279"/>
            <p14:sldId id="284"/>
            <p14:sldId id="262"/>
            <p14:sldId id="302"/>
            <p14:sldId id="263"/>
            <p14:sldId id="278"/>
            <p14:sldId id="265"/>
            <p14:sldId id="281"/>
            <p14:sldId id="272"/>
            <p14:sldId id="303"/>
            <p14:sldId id="285"/>
            <p14:sldId id="286"/>
            <p14:sldId id="287"/>
            <p14:sldId id="301"/>
            <p14:sldId id="304"/>
            <p14:sldId id="290"/>
            <p14:sldId id="289"/>
            <p14:sldId id="288"/>
            <p14:sldId id="291"/>
            <p14:sldId id="293"/>
            <p14:sldId id="294"/>
            <p14:sldId id="292"/>
            <p14:sldId id="274"/>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437BE05-671D-969B-A999-C85BBE01E3B0}" name="Hung, Peiyin" initials="HP" userId="S::HUNGP@mailbox.sc.edu::81aafd03-f544-462b-be52-4786fadfdff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DBAE7-7819-4D35-B3EF-EAC7E04F7853}" v="199" dt="2024-03-29T07:22:05.59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97" autoAdjust="0"/>
    <p:restoredTop sz="81022" autoAdjust="0"/>
  </p:normalViewPr>
  <p:slideViewPr>
    <p:cSldViewPr snapToGrid="0">
      <p:cViewPr>
        <p:scale>
          <a:sx n="200" d="100"/>
          <a:sy n="200" d="100"/>
        </p:scale>
        <p:origin x="96" y="-1360"/>
      </p:cViewPr>
      <p:guideLst/>
    </p:cSldViewPr>
  </p:slideViewPr>
  <p:notesTextViewPr>
    <p:cViewPr>
      <p:scale>
        <a:sx n="150" d="100"/>
        <a:sy n="150" d="100"/>
      </p:scale>
      <p:origin x="0" y="0"/>
    </p:cViewPr>
  </p:notesTextViewPr>
  <p:notesViewPr>
    <p:cSldViewPr snapToGrid="0">
      <p:cViewPr>
        <p:scale>
          <a:sx n="1" d="2"/>
          <a:sy n="1" d="2"/>
        </p:scale>
        <p:origin x="6548" y="21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 Yunqing" userId="2edc7311-9462-46c0-87ae-f4826a4c0f78" providerId="ADAL" clId="{01FDBAE7-7819-4D35-B3EF-EAC7E04F7853}"/>
    <pc:docChg chg="undo custSel addSld delSld modSld sldOrd modSection">
      <pc:chgData name="Ma, Yunqing" userId="2edc7311-9462-46c0-87ae-f4826a4c0f78" providerId="ADAL" clId="{01FDBAE7-7819-4D35-B3EF-EAC7E04F7853}" dt="2024-04-02T17:46:26.091" v="277" actId="732"/>
      <pc:docMkLst>
        <pc:docMk/>
      </pc:docMkLst>
      <pc:sldChg chg="modNotesTx">
        <pc:chgData name="Ma, Yunqing" userId="2edc7311-9462-46c0-87ae-f4826a4c0f78" providerId="ADAL" clId="{01FDBAE7-7819-4D35-B3EF-EAC7E04F7853}" dt="2024-03-29T07:02:45.859" v="205"/>
        <pc:sldMkLst>
          <pc:docMk/>
          <pc:sldMk cId="3587006069" sldId="256"/>
        </pc:sldMkLst>
      </pc:sldChg>
      <pc:sldChg chg="modSp modNotesTx">
        <pc:chgData name="Ma, Yunqing" userId="2edc7311-9462-46c0-87ae-f4826a4c0f78" providerId="ADAL" clId="{01FDBAE7-7819-4D35-B3EF-EAC7E04F7853}" dt="2024-03-29T07:02:49.885" v="206"/>
        <pc:sldMkLst>
          <pc:docMk/>
          <pc:sldMk cId="2886077958" sldId="260"/>
        </pc:sldMkLst>
        <pc:graphicFrameChg chg="mod">
          <ac:chgData name="Ma, Yunqing" userId="2edc7311-9462-46c0-87ae-f4826a4c0f78" providerId="ADAL" clId="{01FDBAE7-7819-4D35-B3EF-EAC7E04F7853}" dt="2024-03-29T06:57:44.772" v="204" actId="20577"/>
          <ac:graphicFrameMkLst>
            <pc:docMk/>
            <pc:sldMk cId="2886077958" sldId="260"/>
            <ac:graphicFrameMk id="5" creationId="{73002BC2-28B4-7995-65F2-413798F38A00}"/>
          </ac:graphicFrameMkLst>
        </pc:graphicFrameChg>
      </pc:sldChg>
      <pc:sldChg chg="modNotesTx">
        <pc:chgData name="Ma, Yunqing" userId="2edc7311-9462-46c0-87ae-f4826a4c0f78" providerId="ADAL" clId="{01FDBAE7-7819-4D35-B3EF-EAC7E04F7853}" dt="2024-03-29T07:03:15.648" v="210"/>
        <pc:sldMkLst>
          <pc:docMk/>
          <pc:sldMk cId="4036134471" sldId="262"/>
        </pc:sldMkLst>
      </pc:sldChg>
      <pc:sldChg chg="modNotesTx">
        <pc:chgData name="Ma, Yunqing" userId="2edc7311-9462-46c0-87ae-f4826a4c0f78" providerId="ADAL" clId="{01FDBAE7-7819-4D35-B3EF-EAC7E04F7853}" dt="2024-03-29T07:03:29.122" v="212"/>
        <pc:sldMkLst>
          <pc:docMk/>
          <pc:sldMk cId="1718942816" sldId="263"/>
        </pc:sldMkLst>
      </pc:sldChg>
      <pc:sldChg chg="modSp mod modNotesTx">
        <pc:chgData name="Ma, Yunqing" userId="2edc7311-9462-46c0-87ae-f4826a4c0f78" providerId="ADAL" clId="{01FDBAE7-7819-4D35-B3EF-EAC7E04F7853}" dt="2024-03-29T07:03:44.880" v="214"/>
        <pc:sldMkLst>
          <pc:docMk/>
          <pc:sldMk cId="2033068538" sldId="265"/>
        </pc:sldMkLst>
        <pc:spChg chg="mod">
          <ac:chgData name="Ma, Yunqing" userId="2edc7311-9462-46c0-87ae-f4826a4c0f78" providerId="ADAL" clId="{01FDBAE7-7819-4D35-B3EF-EAC7E04F7853}" dt="2024-03-29T05:04:03.686" v="6" actId="20577"/>
          <ac:spMkLst>
            <pc:docMk/>
            <pc:sldMk cId="2033068538" sldId="265"/>
            <ac:spMk id="3" creationId="{C758F64C-057A-6551-BDC2-D012135B373E}"/>
          </ac:spMkLst>
        </pc:spChg>
      </pc:sldChg>
      <pc:sldChg chg="modNotesTx">
        <pc:chgData name="Ma, Yunqing" userId="2edc7311-9462-46c0-87ae-f4826a4c0f78" providerId="ADAL" clId="{01FDBAE7-7819-4D35-B3EF-EAC7E04F7853}" dt="2024-03-29T07:03:52.722" v="216"/>
        <pc:sldMkLst>
          <pc:docMk/>
          <pc:sldMk cId="2295805321" sldId="272"/>
        </pc:sldMkLst>
      </pc:sldChg>
      <pc:sldChg chg="modSp mod modNotesTx">
        <pc:chgData name="Ma, Yunqing" userId="2edc7311-9462-46c0-87ae-f4826a4c0f78" providerId="ADAL" clId="{01FDBAE7-7819-4D35-B3EF-EAC7E04F7853}" dt="2024-04-02T17:46:26.091" v="277" actId="732"/>
        <pc:sldMkLst>
          <pc:docMk/>
          <pc:sldMk cId="4237964148" sldId="278"/>
        </pc:sldMkLst>
        <pc:picChg chg="mod modCrop">
          <ac:chgData name="Ma, Yunqing" userId="2edc7311-9462-46c0-87ae-f4826a4c0f78" providerId="ADAL" clId="{01FDBAE7-7819-4D35-B3EF-EAC7E04F7853}" dt="2024-04-02T17:46:26.091" v="277" actId="732"/>
          <ac:picMkLst>
            <pc:docMk/>
            <pc:sldMk cId="4237964148" sldId="278"/>
            <ac:picMk id="4" creationId="{2D6065AC-2CCD-85A4-9142-CF27EB11B2BF}"/>
          </ac:picMkLst>
        </pc:picChg>
      </pc:sldChg>
      <pc:sldChg chg="modSp mod modNotesTx">
        <pc:chgData name="Ma, Yunqing" userId="2edc7311-9462-46c0-87ae-f4826a4c0f78" providerId="ADAL" clId="{01FDBAE7-7819-4D35-B3EF-EAC7E04F7853}" dt="2024-03-29T07:03:03.674" v="208"/>
        <pc:sldMkLst>
          <pc:docMk/>
          <pc:sldMk cId="3252424324" sldId="279"/>
        </pc:sldMkLst>
        <pc:spChg chg="mod">
          <ac:chgData name="Ma, Yunqing" userId="2edc7311-9462-46c0-87ae-f4826a4c0f78" providerId="ADAL" clId="{01FDBAE7-7819-4D35-B3EF-EAC7E04F7853}" dt="2024-03-29T04:24:18.291" v="1" actId="13926"/>
          <ac:spMkLst>
            <pc:docMk/>
            <pc:sldMk cId="3252424324" sldId="279"/>
            <ac:spMk id="2" creationId="{2333FBAD-F450-1448-A36A-72F6AB77EEC3}"/>
          </ac:spMkLst>
        </pc:spChg>
      </pc:sldChg>
      <pc:sldChg chg="modNotesTx">
        <pc:chgData name="Ma, Yunqing" userId="2edc7311-9462-46c0-87ae-f4826a4c0f78" providerId="ADAL" clId="{01FDBAE7-7819-4D35-B3EF-EAC7E04F7853}" dt="2024-03-29T07:03:48.699" v="215"/>
        <pc:sldMkLst>
          <pc:docMk/>
          <pc:sldMk cId="4163562796" sldId="281"/>
        </pc:sldMkLst>
      </pc:sldChg>
      <pc:sldChg chg="modSp mod modNotesTx">
        <pc:chgData name="Ma, Yunqing" userId="2edc7311-9462-46c0-87ae-f4826a4c0f78" providerId="ADAL" clId="{01FDBAE7-7819-4D35-B3EF-EAC7E04F7853}" dt="2024-03-29T07:03:09.503" v="209"/>
        <pc:sldMkLst>
          <pc:docMk/>
          <pc:sldMk cId="3897768042" sldId="284"/>
        </pc:sldMkLst>
        <pc:spChg chg="mod">
          <ac:chgData name="Ma, Yunqing" userId="2edc7311-9462-46c0-87ae-f4826a4c0f78" providerId="ADAL" clId="{01FDBAE7-7819-4D35-B3EF-EAC7E04F7853}" dt="2024-03-29T04:27:56.209" v="4" actId="13926"/>
          <ac:spMkLst>
            <pc:docMk/>
            <pc:sldMk cId="3897768042" sldId="284"/>
            <ac:spMk id="2" creationId="{2333FBAD-F450-1448-A36A-72F6AB77EEC3}"/>
          </ac:spMkLst>
        </pc:spChg>
        <pc:spChg chg="mod">
          <ac:chgData name="Ma, Yunqing" userId="2edc7311-9462-46c0-87ae-f4826a4c0f78" providerId="ADAL" clId="{01FDBAE7-7819-4D35-B3EF-EAC7E04F7853}" dt="2024-03-29T04:26:33.371" v="3" actId="20577"/>
          <ac:spMkLst>
            <pc:docMk/>
            <pc:sldMk cId="3897768042" sldId="284"/>
            <ac:spMk id="3" creationId="{A3FC7E89-62C2-B143-BEBA-CA6D34981BFF}"/>
          </ac:spMkLst>
        </pc:spChg>
      </pc:sldChg>
      <pc:sldChg chg="modNotesTx">
        <pc:chgData name="Ma, Yunqing" userId="2edc7311-9462-46c0-87ae-f4826a4c0f78" providerId="ADAL" clId="{01FDBAE7-7819-4D35-B3EF-EAC7E04F7853}" dt="2024-03-29T07:03:59.751" v="218"/>
        <pc:sldMkLst>
          <pc:docMk/>
          <pc:sldMk cId="1729170144" sldId="285"/>
        </pc:sldMkLst>
      </pc:sldChg>
      <pc:sldChg chg="modNotesTx">
        <pc:chgData name="Ma, Yunqing" userId="2edc7311-9462-46c0-87ae-f4826a4c0f78" providerId="ADAL" clId="{01FDBAE7-7819-4D35-B3EF-EAC7E04F7853}" dt="2024-03-29T07:04:03.969" v="219"/>
        <pc:sldMkLst>
          <pc:docMk/>
          <pc:sldMk cId="2174189498" sldId="286"/>
        </pc:sldMkLst>
      </pc:sldChg>
      <pc:sldChg chg="modNotesTx">
        <pc:chgData name="Ma, Yunqing" userId="2edc7311-9462-46c0-87ae-f4826a4c0f78" providerId="ADAL" clId="{01FDBAE7-7819-4D35-B3EF-EAC7E04F7853}" dt="2024-03-29T07:04:12.497" v="221" actId="20577"/>
        <pc:sldMkLst>
          <pc:docMk/>
          <pc:sldMk cId="136704480" sldId="287"/>
        </pc:sldMkLst>
      </pc:sldChg>
      <pc:sldChg chg="modNotesTx">
        <pc:chgData name="Ma, Yunqing" userId="2edc7311-9462-46c0-87ae-f4826a4c0f78" providerId="ADAL" clId="{01FDBAE7-7819-4D35-B3EF-EAC7E04F7853}" dt="2024-03-29T07:04:41.713" v="226"/>
        <pc:sldMkLst>
          <pc:docMk/>
          <pc:sldMk cId="221867683" sldId="288"/>
        </pc:sldMkLst>
      </pc:sldChg>
      <pc:sldChg chg="modNotesTx">
        <pc:chgData name="Ma, Yunqing" userId="2edc7311-9462-46c0-87ae-f4826a4c0f78" providerId="ADAL" clId="{01FDBAE7-7819-4D35-B3EF-EAC7E04F7853}" dt="2024-03-29T07:04:36.548" v="225"/>
        <pc:sldMkLst>
          <pc:docMk/>
          <pc:sldMk cId="2807694879" sldId="289"/>
        </pc:sldMkLst>
      </pc:sldChg>
      <pc:sldChg chg="modNotesTx">
        <pc:chgData name="Ma, Yunqing" userId="2edc7311-9462-46c0-87ae-f4826a4c0f78" providerId="ADAL" clId="{01FDBAE7-7819-4D35-B3EF-EAC7E04F7853}" dt="2024-03-29T07:04:32.945" v="224"/>
        <pc:sldMkLst>
          <pc:docMk/>
          <pc:sldMk cId="4075036912" sldId="290"/>
        </pc:sldMkLst>
      </pc:sldChg>
      <pc:sldChg chg="modSp mod modNotesTx">
        <pc:chgData name="Ma, Yunqing" userId="2edc7311-9462-46c0-87ae-f4826a4c0f78" providerId="ADAL" clId="{01FDBAE7-7819-4D35-B3EF-EAC7E04F7853}" dt="2024-03-29T07:04:46.083" v="227"/>
        <pc:sldMkLst>
          <pc:docMk/>
          <pc:sldMk cId="2306686565" sldId="291"/>
        </pc:sldMkLst>
        <pc:graphicFrameChg chg="modGraphic">
          <ac:chgData name="Ma, Yunqing" userId="2edc7311-9462-46c0-87ae-f4826a4c0f78" providerId="ADAL" clId="{01FDBAE7-7819-4D35-B3EF-EAC7E04F7853}" dt="2024-03-29T06:48:56.129" v="11" actId="13926"/>
          <ac:graphicFrameMkLst>
            <pc:docMk/>
            <pc:sldMk cId="2306686565" sldId="291"/>
            <ac:graphicFrameMk id="5" creationId="{A779E475-04FD-7D28-C5BE-3AC269AE4A61}"/>
          </ac:graphicFrameMkLst>
        </pc:graphicFrameChg>
      </pc:sldChg>
      <pc:sldChg chg="modSp mod">
        <pc:chgData name="Ma, Yunqing" userId="2edc7311-9462-46c0-87ae-f4826a4c0f78" providerId="ADAL" clId="{01FDBAE7-7819-4D35-B3EF-EAC7E04F7853}" dt="2024-03-29T07:34:36.288" v="269" actId="20577"/>
        <pc:sldMkLst>
          <pc:docMk/>
          <pc:sldMk cId="1822371405" sldId="292"/>
        </pc:sldMkLst>
        <pc:spChg chg="mod">
          <ac:chgData name="Ma, Yunqing" userId="2edc7311-9462-46c0-87ae-f4826a4c0f78" providerId="ADAL" clId="{01FDBAE7-7819-4D35-B3EF-EAC7E04F7853}" dt="2024-03-29T07:18:33.131" v="246" actId="108"/>
          <ac:spMkLst>
            <pc:docMk/>
            <pc:sldMk cId="1822371405" sldId="292"/>
            <ac:spMk id="2" creationId="{12319EAF-CD06-5471-8317-E34A36A02A83}"/>
          </ac:spMkLst>
        </pc:spChg>
        <pc:spChg chg="mod">
          <ac:chgData name="Ma, Yunqing" userId="2edc7311-9462-46c0-87ae-f4826a4c0f78" providerId="ADAL" clId="{01FDBAE7-7819-4D35-B3EF-EAC7E04F7853}" dt="2024-03-29T07:34:36.288" v="269" actId="20577"/>
          <ac:spMkLst>
            <pc:docMk/>
            <pc:sldMk cId="1822371405" sldId="292"/>
            <ac:spMk id="8" creationId="{BCE54A44-5F2D-6E0D-7396-37939C6F62C5}"/>
          </ac:spMkLst>
        </pc:spChg>
      </pc:sldChg>
      <pc:sldChg chg="modSp mod modNotesTx">
        <pc:chgData name="Ma, Yunqing" userId="2edc7311-9462-46c0-87ae-f4826a4c0f78" providerId="ADAL" clId="{01FDBAE7-7819-4D35-B3EF-EAC7E04F7853}" dt="2024-03-29T07:04:50.351" v="228"/>
        <pc:sldMkLst>
          <pc:docMk/>
          <pc:sldMk cId="2130614631" sldId="293"/>
        </pc:sldMkLst>
        <pc:spChg chg="mod">
          <ac:chgData name="Ma, Yunqing" userId="2edc7311-9462-46c0-87ae-f4826a4c0f78" providerId="ADAL" clId="{01FDBAE7-7819-4D35-B3EF-EAC7E04F7853}" dt="2024-03-29T06:50:25.637" v="12" actId="13926"/>
          <ac:spMkLst>
            <pc:docMk/>
            <pc:sldMk cId="2130614631" sldId="293"/>
            <ac:spMk id="3" creationId="{902000A5-7FF7-59BF-DA22-8CF643A4608F}"/>
          </ac:spMkLst>
        </pc:spChg>
      </pc:sldChg>
      <pc:sldChg chg="modSp mod modNotesTx">
        <pc:chgData name="Ma, Yunqing" userId="2edc7311-9462-46c0-87ae-f4826a4c0f78" providerId="ADAL" clId="{01FDBAE7-7819-4D35-B3EF-EAC7E04F7853}" dt="2024-03-29T07:04:54.398" v="229"/>
        <pc:sldMkLst>
          <pc:docMk/>
          <pc:sldMk cId="3080557278" sldId="294"/>
        </pc:sldMkLst>
        <pc:spChg chg="mod">
          <ac:chgData name="Ma, Yunqing" userId="2edc7311-9462-46c0-87ae-f4826a4c0f78" providerId="ADAL" clId="{01FDBAE7-7819-4D35-B3EF-EAC7E04F7853}" dt="2024-03-29T06:52:56.648" v="13" actId="13926"/>
          <ac:spMkLst>
            <pc:docMk/>
            <pc:sldMk cId="3080557278" sldId="294"/>
            <ac:spMk id="3" creationId="{902000A5-7FF7-59BF-DA22-8CF643A4608F}"/>
          </ac:spMkLst>
        </pc:spChg>
      </pc:sldChg>
      <pc:sldChg chg="modSp mod modNotesTx">
        <pc:chgData name="Ma, Yunqing" userId="2edc7311-9462-46c0-87ae-f4826a4c0f78" providerId="ADAL" clId="{01FDBAE7-7819-4D35-B3EF-EAC7E04F7853}" dt="2024-03-29T07:22:07.126" v="260" actId="20577"/>
        <pc:sldMkLst>
          <pc:docMk/>
          <pc:sldMk cId="809843846" sldId="297"/>
        </pc:sldMkLst>
        <pc:spChg chg="mod">
          <ac:chgData name="Ma, Yunqing" userId="2edc7311-9462-46c0-87ae-f4826a4c0f78" providerId="ADAL" clId="{01FDBAE7-7819-4D35-B3EF-EAC7E04F7853}" dt="2024-03-29T04:21:34.181" v="0" actId="13926"/>
          <ac:spMkLst>
            <pc:docMk/>
            <pc:sldMk cId="809843846" sldId="297"/>
            <ac:spMk id="11" creationId="{E9744D48-2AC3-BA02-187E-58F8685DB30D}"/>
          </ac:spMkLst>
        </pc:spChg>
      </pc:sldChg>
      <pc:sldChg chg="modSp del mod modNotesTx">
        <pc:chgData name="Ma, Yunqing" userId="2edc7311-9462-46c0-87ae-f4826a4c0f78" providerId="ADAL" clId="{01FDBAE7-7819-4D35-B3EF-EAC7E04F7853}" dt="2024-03-29T07:18:22.008" v="245" actId="47"/>
        <pc:sldMkLst>
          <pc:docMk/>
          <pc:sldMk cId="1165358368" sldId="299"/>
        </pc:sldMkLst>
        <pc:spChg chg="mod">
          <ac:chgData name="Ma, Yunqing" userId="2edc7311-9462-46c0-87ae-f4826a4c0f78" providerId="ADAL" clId="{01FDBAE7-7819-4D35-B3EF-EAC7E04F7853}" dt="2024-03-29T05:24:51.895" v="9"/>
          <ac:spMkLst>
            <pc:docMk/>
            <pc:sldMk cId="1165358368" sldId="299"/>
            <ac:spMk id="2" creationId="{A8400994-D44F-A020-2849-6800BC113D33}"/>
          </ac:spMkLst>
        </pc:spChg>
      </pc:sldChg>
      <pc:sldChg chg="modNotesTx">
        <pc:chgData name="Ma, Yunqing" userId="2edc7311-9462-46c0-87ae-f4826a4c0f78" providerId="ADAL" clId="{01FDBAE7-7819-4D35-B3EF-EAC7E04F7853}" dt="2024-03-29T07:04:19.501" v="222"/>
        <pc:sldMkLst>
          <pc:docMk/>
          <pc:sldMk cId="2365683991" sldId="301"/>
        </pc:sldMkLst>
      </pc:sldChg>
      <pc:sldChg chg="modNotesTx">
        <pc:chgData name="Ma, Yunqing" userId="2edc7311-9462-46c0-87ae-f4826a4c0f78" providerId="ADAL" clId="{01FDBAE7-7819-4D35-B3EF-EAC7E04F7853}" dt="2024-03-29T07:03:25.088" v="211"/>
        <pc:sldMkLst>
          <pc:docMk/>
          <pc:sldMk cId="1306002448" sldId="302"/>
        </pc:sldMkLst>
      </pc:sldChg>
      <pc:sldChg chg="modNotesTx">
        <pc:chgData name="Ma, Yunqing" userId="2edc7311-9462-46c0-87ae-f4826a4c0f78" providerId="ADAL" clId="{01FDBAE7-7819-4D35-B3EF-EAC7E04F7853}" dt="2024-03-29T07:03:56.059" v="217"/>
        <pc:sldMkLst>
          <pc:docMk/>
          <pc:sldMk cId="2821201394" sldId="303"/>
        </pc:sldMkLst>
      </pc:sldChg>
      <pc:sldChg chg="addSp delSp modSp add mod ord modNotesTx">
        <pc:chgData name="Ma, Yunqing" userId="2edc7311-9462-46c0-87ae-f4826a4c0f78" providerId="ADAL" clId="{01FDBAE7-7819-4D35-B3EF-EAC7E04F7853}" dt="2024-03-29T07:19:20.419" v="256" actId="1076"/>
        <pc:sldMkLst>
          <pc:docMk/>
          <pc:sldMk cId="1228853641" sldId="304"/>
        </pc:sldMkLst>
        <pc:spChg chg="mod">
          <ac:chgData name="Ma, Yunqing" userId="2edc7311-9462-46c0-87ae-f4826a4c0f78" providerId="ADAL" clId="{01FDBAE7-7819-4D35-B3EF-EAC7E04F7853}" dt="2024-03-29T07:17:26.766" v="237" actId="20577"/>
          <ac:spMkLst>
            <pc:docMk/>
            <pc:sldMk cId="1228853641" sldId="304"/>
            <ac:spMk id="2" creationId="{A8400994-D44F-A020-2849-6800BC113D33}"/>
          </ac:spMkLst>
        </pc:spChg>
        <pc:spChg chg="add mod">
          <ac:chgData name="Ma, Yunqing" userId="2edc7311-9462-46c0-87ae-f4826a4c0f78" providerId="ADAL" clId="{01FDBAE7-7819-4D35-B3EF-EAC7E04F7853}" dt="2024-03-29T07:19:20.419" v="256" actId="1076"/>
          <ac:spMkLst>
            <pc:docMk/>
            <pc:sldMk cId="1228853641" sldId="304"/>
            <ac:spMk id="3" creationId="{99F86EC0-8C34-3967-91A4-062A6D5416D3}"/>
          </ac:spMkLst>
        </pc:spChg>
        <pc:spChg chg="add mod">
          <ac:chgData name="Ma, Yunqing" userId="2edc7311-9462-46c0-87ae-f4826a4c0f78" providerId="ADAL" clId="{01FDBAE7-7819-4D35-B3EF-EAC7E04F7853}" dt="2024-03-29T07:19:20.419" v="256" actId="1076"/>
          <ac:spMkLst>
            <pc:docMk/>
            <pc:sldMk cId="1228853641" sldId="304"/>
            <ac:spMk id="4" creationId="{81B3FDAA-D73C-B328-A305-3E6F62788B4A}"/>
          </ac:spMkLst>
        </pc:spChg>
        <pc:grpChg chg="del">
          <ac:chgData name="Ma, Yunqing" userId="2edc7311-9462-46c0-87ae-f4826a4c0f78" providerId="ADAL" clId="{01FDBAE7-7819-4D35-B3EF-EAC7E04F7853}" dt="2024-03-29T07:17:55.780" v="238" actId="478"/>
          <ac:grpSpMkLst>
            <pc:docMk/>
            <pc:sldMk cId="1228853641" sldId="304"/>
            <ac:grpSpMk id="16" creationId="{2D52722A-FD04-BD49-9C5C-09F2E9B30E83}"/>
          </ac:grpSpMkLst>
        </pc:grpChg>
      </pc:sldChg>
      <pc:sldChg chg="delSp add del setBg delDesignElem">
        <pc:chgData name="Ma, Yunqing" userId="2edc7311-9462-46c0-87ae-f4826a4c0f78" providerId="ADAL" clId="{01FDBAE7-7819-4D35-B3EF-EAC7E04F7853}" dt="2024-03-29T07:17:14.519" v="232" actId="47"/>
        <pc:sldMkLst>
          <pc:docMk/>
          <pc:sldMk cId="1993155755" sldId="304"/>
        </pc:sldMkLst>
        <pc:spChg chg="del">
          <ac:chgData name="Ma, Yunqing" userId="2edc7311-9462-46c0-87ae-f4826a4c0f78" providerId="ADAL" clId="{01FDBAE7-7819-4D35-B3EF-EAC7E04F7853}" dt="2024-03-29T07:17:11.812" v="231"/>
          <ac:spMkLst>
            <pc:docMk/>
            <pc:sldMk cId="1993155755" sldId="304"/>
            <ac:spMk id="17" creationId="{BACC6370-2D7E-4714-9D71-7542949D7D5D}"/>
          </ac:spMkLst>
        </pc:spChg>
        <pc:spChg chg="del">
          <ac:chgData name="Ma, Yunqing" userId="2edc7311-9462-46c0-87ae-f4826a4c0f78" providerId="ADAL" clId="{01FDBAE7-7819-4D35-B3EF-EAC7E04F7853}" dt="2024-03-29T07:17:11.812" v="231"/>
          <ac:spMkLst>
            <pc:docMk/>
            <pc:sldMk cId="1993155755" sldId="304"/>
            <ac:spMk id="18" creationId="{F68B3F68-107C-434F-AA38-110D5EA91B85}"/>
          </ac:spMkLst>
        </pc:spChg>
        <pc:spChg chg="del">
          <ac:chgData name="Ma, Yunqing" userId="2edc7311-9462-46c0-87ae-f4826a4c0f78" providerId="ADAL" clId="{01FDBAE7-7819-4D35-B3EF-EAC7E04F7853}" dt="2024-03-29T07:17:11.812" v="231"/>
          <ac:spMkLst>
            <pc:docMk/>
            <pc:sldMk cId="1993155755" sldId="304"/>
            <ac:spMk id="19" creationId="{AAD0DBB9-1A4B-4391-81D4-CB19F9AB918A}"/>
          </ac:spMkLst>
        </pc:spChg>
        <pc:spChg chg="del">
          <ac:chgData name="Ma, Yunqing" userId="2edc7311-9462-46c0-87ae-f4826a4c0f78" providerId="ADAL" clId="{01FDBAE7-7819-4D35-B3EF-EAC7E04F7853}" dt="2024-03-29T07:17:11.812" v="231"/>
          <ac:spMkLst>
            <pc:docMk/>
            <pc:sldMk cId="1993155755" sldId="304"/>
            <ac:spMk id="20" creationId="{063BBA22-50EA-4C4D-BE05-F1CE4E63AA5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26A248-EC4C-409B-A62C-760E40519B64}"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09BF2B-0379-4A45-9CC0-FCB813FF9542}">
      <dgm:prSet/>
      <dgm:spPr/>
      <dgm:t>
        <a:bodyPr/>
        <a:lstStyle/>
        <a:p>
          <a:pPr>
            <a:lnSpc>
              <a:spcPct val="100000"/>
            </a:lnSpc>
            <a:defRPr b="1"/>
          </a:pPr>
          <a:r>
            <a:rPr lang="en-US" dirty="0"/>
            <a:t>Introduction</a:t>
          </a:r>
        </a:p>
      </dgm:t>
    </dgm:pt>
    <dgm:pt modelId="{975165A7-7FE3-480B-BDAD-46EC9C60BB51}" type="parTrans" cxnId="{3E71336B-AC24-4968-A815-576D1C1C2A18}">
      <dgm:prSet/>
      <dgm:spPr/>
      <dgm:t>
        <a:bodyPr/>
        <a:lstStyle/>
        <a:p>
          <a:endParaRPr lang="en-US"/>
        </a:p>
      </dgm:t>
    </dgm:pt>
    <dgm:pt modelId="{35A899E2-AB36-4A06-9E61-115C51311764}" type="sibTrans" cxnId="{3E71336B-AC24-4968-A815-576D1C1C2A18}">
      <dgm:prSet/>
      <dgm:spPr/>
      <dgm:t>
        <a:bodyPr/>
        <a:lstStyle/>
        <a:p>
          <a:endParaRPr lang="en-US"/>
        </a:p>
      </dgm:t>
    </dgm:pt>
    <dgm:pt modelId="{431E497C-F868-4C16-B3E8-282F447F5953}">
      <dgm:prSet/>
      <dgm:spPr/>
      <dgm:t>
        <a:bodyPr/>
        <a:lstStyle/>
        <a:p>
          <a:pPr>
            <a:lnSpc>
              <a:spcPct val="100000"/>
            </a:lnSpc>
          </a:pPr>
          <a:r>
            <a:rPr lang="en-US" dirty="0"/>
            <a:t>Why Racism</a:t>
          </a:r>
        </a:p>
        <a:p>
          <a:pPr>
            <a:lnSpc>
              <a:spcPct val="100000"/>
            </a:lnSpc>
          </a:pPr>
          <a:r>
            <a:rPr lang="en-US" dirty="0"/>
            <a:t>Measures of Racism</a:t>
          </a:r>
        </a:p>
        <a:p>
          <a:pPr>
            <a:lnSpc>
              <a:spcPct val="100000"/>
            </a:lnSpc>
          </a:pPr>
          <a:r>
            <a:rPr lang="en-US" dirty="0"/>
            <a:t>Research Gaps</a:t>
          </a:r>
        </a:p>
        <a:p>
          <a:pPr>
            <a:lnSpc>
              <a:spcPct val="100000"/>
            </a:lnSpc>
          </a:pPr>
          <a:r>
            <a:rPr lang="en-US" dirty="0"/>
            <a:t>Research Objectives</a:t>
          </a:r>
        </a:p>
      </dgm:t>
    </dgm:pt>
    <dgm:pt modelId="{9D1B405E-FF9F-4B0E-9D66-C085FFB7D477}" type="parTrans" cxnId="{5F3DA957-210A-40C4-A703-2BAAAC14DE4E}">
      <dgm:prSet/>
      <dgm:spPr/>
      <dgm:t>
        <a:bodyPr/>
        <a:lstStyle/>
        <a:p>
          <a:endParaRPr lang="en-US"/>
        </a:p>
      </dgm:t>
    </dgm:pt>
    <dgm:pt modelId="{CF96BF89-A696-4160-812A-D7E36CB6930B}" type="sibTrans" cxnId="{5F3DA957-210A-40C4-A703-2BAAAC14DE4E}">
      <dgm:prSet/>
      <dgm:spPr/>
      <dgm:t>
        <a:bodyPr/>
        <a:lstStyle/>
        <a:p>
          <a:endParaRPr lang="en-US"/>
        </a:p>
      </dgm:t>
    </dgm:pt>
    <dgm:pt modelId="{B468F08E-71E2-4663-BBA2-419F4C29EAEA}">
      <dgm:prSet/>
      <dgm:spPr/>
      <dgm:t>
        <a:bodyPr/>
        <a:lstStyle/>
        <a:p>
          <a:pPr>
            <a:lnSpc>
              <a:spcPct val="100000"/>
            </a:lnSpc>
            <a:defRPr b="1"/>
          </a:pPr>
          <a:r>
            <a:rPr lang="en-US" dirty="0"/>
            <a:t>Project 1</a:t>
          </a:r>
        </a:p>
      </dgm:t>
    </dgm:pt>
    <dgm:pt modelId="{8EF828AD-A7EF-4B06-A1EB-89AA86F38FA8}" type="parTrans" cxnId="{DE1D8FF7-9427-4088-A7A1-4FADA6023FA6}">
      <dgm:prSet/>
      <dgm:spPr/>
      <dgm:t>
        <a:bodyPr/>
        <a:lstStyle/>
        <a:p>
          <a:endParaRPr lang="en-US"/>
        </a:p>
      </dgm:t>
    </dgm:pt>
    <dgm:pt modelId="{25D13459-ED36-4E95-A4A0-B41B328CEABA}" type="sibTrans" cxnId="{DE1D8FF7-9427-4088-A7A1-4FADA6023FA6}">
      <dgm:prSet/>
      <dgm:spPr/>
      <dgm:t>
        <a:bodyPr/>
        <a:lstStyle/>
        <a:p>
          <a:endParaRPr lang="en-US"/>
        </a:p>
      </dgm:t>
    </dgm:pt>
    <dgm:pt modelId="{21647D6A-AE81-4B02-928F-A12F87045AFB}">
      <dgm:prSet/>
      <dgm:spPr/>
      <dgm:t>
        <a:bodyPr/>
        <a:lstStyle/>
        <a:p>
          <a:pPr>
            <a:lnSpc>
              <a:spcPct val="100000"/>
            </a:lnSpc>
          </a:pPr>
          <a:r>
            <a:rPr lang="en-US" dirty="0"/>
            <a:t>Study Flow</a:t>
          </a:r>
        </a:p>
      </dgm:t>
    </dgm:pt>
    <dgm:pt modelId="{94E2BB40-631E-4604-8EE9-2E734E81D619}" type="parTrans" cxnId="{FAB080EF-1D77-4C23-8945-A5E67A1C2EED}">
      <dgm:prSet/>
      <dgm:spPr/>
      <dgm:t>
        <a:bodyPr/>
        <a:lstStyle/>
        <a:p>
          <a:endParaRPr lang="en-US"/>
        </a:p>
      </dgm:t>
    </dgm:pt>
    <dgm:pt modelId="{250D5208-F3A0-41A1-8162-38A745331C8E}" type="sibTrans" cxnId="{FAB080EF-1D77-4C23-8945-A5E67A1C2EED}">
      <dgm:prSet/>
      <dgm:spPr/>
      <dgm:t>
        <a:bodyPr/>
        <a:lstStyle/>
        <a:p>
          <a:endParaRPr lang="en-US"/>
        </a:p>
      </dgm:t>
    </dgm:pt>
    <dgm:pt modelId="{120A3F83-3C63-4E71-98DC-B5A88170B01E}">
      <dgm:prSet/>
      <dgm:spPr/>
      <dgm:t>
        <a:bodyPr/>
        <a:lstStyle/>
        <a:p>
          <a:pPr>
            <a:lnSpc>
              <a:spcPct val="100000"/>
            </a:lnSpc>
            <a:defRPr b="1"/>
          </a:pPr>
          <a:r>
            <a:rPr lang="en-US" dirty="0"/>
            <a:t>Project 2</a:t>
          </a:r>
        </a:p>
      </dgm:t>
    </dgm:pt>
    <dgm:pt modelId="{E5EFDD2D-177A-41C6-A575-5815B9066732}" type="parTrans" cxnId="{75346186-7416-4610-9283-B4F75D1850BD}">
      <dgm:prSet/>
      <dgm:spPr/>
      <dgm:t>
        <a:bodyPr/>
        <a:lstStyle/>
        <a:p>
          <a:endParaRPr lang="en-US"/>
        </a:p>
      </dgm:t>
    </dgm:pt>
    <dgm:pt modelId="{E55997C6-5FF7-420A-AED1-82796A18EDC0}" type="sibTrans" cxnId="{75346186-7416-4610-9283-B4F75D1850BD}">
      <dgm:prSet/>
      <dgm:spPr/>
      <dgm:t>
        <a:bodyPr/>
        <a:lstStyle/>
        <a:p>
          <a:endParaRPr lang="en-US"/>
        </a:p>
      </dgm:t>
    </dgm:pt>
    <dgm:pt modelId="{D11E9DEB-916C-4789-9A3D-9BF255DD2A96}">
      <dgm:prSet/>
      <dgm:spPr/>
      <dgm:t>
        <a:bodyPr/>
        <a:lstStyle/>
        <a:p>
          <a:pPr>
            <a:lnSpc>
              <a:spcPct val="100000"/>
            </a:lnSpc>
          </a:pPr>
          <a:r>
            <a:rPr lang="en-US" dirty="0"/>
            <a:t>Study Design</a:t>
          </a:r>
        </a:p>
      </dgm:t>
    </dgm:pt>
    <dgm:pt modelId="{279FA91E-E2F7-4CC8-9D43-7F5E7BBBE874}" type="parTrans" cxnId="{7DF0AE8D-F5F4-4486-B2F9-73D755B1D80C}">
      <dgm:prSet/>
      <dgm:spPr/>
      <dgm:t>
        <a:bodyPr/>
        <a:lstStyle/>
        <a:p>
          <a:endParaRPr lang="en-US"/>
        </a:p>
      </dgm:t>
    </dgm:pt>
    <dgm:pt modelId="{A1EAE1D5-0C31-4DAB-8D66-2965E33A1C6A}" type="sibTrans" cxnId="{7DF0AE8D-F5F4-4486-B2F9-73D755B1D80C}">
      <dgm:prSet/>
      <dgm:spPr/>
      <dgm:t>
        <a:bodyPr/>
        <a:lstStyle/>
        <a:p>
          <a:endParaRPr lang="en-US"/>
        </a:p>
      </dgm:t>
    </dgm:pt>
    <dgm:pt modelId="{2F02882E-7914-4667-8AAE-C5FB022C1381}">
      <dgm:prSet/>
      <dgm:spPr/>
      <dgm:t>
        <a:bodyPr/>
        <a:lstStyle/>
        <a:p>
          <a:pPr>
            <a:lnSpc>
              <a:spcPct val="100000"/>
            </a:lnSpc>
          </a:pPr>
          <a:r>
            <a:rPr lang="en-US" dirty="0"/>
            <a:t>Methods</a:t>
          </a:r>
        </a:p>
        <a:p>
          <a:pPr>
            <a:lnSpc>
              <a:spcPct val="100000"/>
            </a:lnSpc>
          </a:pPr>
          <a:r>
            <a:rPr lang="en-US" dirty="0"/>
            <a:t>Results</a:t>
          </a:r>
        </a:p>
        <a:p>
          <a:pPr>
            <a:lnSpc>
              <a:spcPct val="100000"/>
            </a:lnSpc>
          </a:pPr>
          <a:r>
            <a:rPr lang="en-US" dirty="0"/>
            <a:t>Main Findings</a:t>
          </a:r>
        </a:p>
      </dgm:t>
    </dgm:pt>
    <dgm:pt modelId="{EA332BEE-67AC-498B-B4A4-4701F401CAC8}" type="parTrans" cxnId="{61365398-2F80-4113-B2BD-2A452A38A0BD}">
      <dgm:prSet/>
      <dgm:spPr/>
      <dgm:t>
        <a:bodyPr/>
        <a:lstStyle/>
        <a:p>
          <a:endParaRPr lang="en-US"/>
        </a:p>
      </dgm:t>
    </dgm:pt>
    <dgm:pt modelId="{A217044C-D709-46D7-AFE9-280A8CA25B9C}" type="sibTrans" cxnId="{61365398-2F80-4113-B2BD-2A452A38A0BD}">
      <dgm:prSet/>
      <dgm:spPr/>
      <dgm:t>
        <a:bodyPr/>
        <a:lstStyle/>
        <a:p>
          <a:endParaRPr lang="en-US"/>
        </a:p>
      </dgm:t>
    </dgm:pt>
    <dgm:pt modelId="{C57D1D49-370B-4087-B049-FEDF1295B0BD}">
      <dgm:prSet/>
      <dgm:spPr/>
      <dgm:t>
        <a:bodyPr/>
        <a:lstStyle/>
        <a:p>
          <a:pPr>
            <a:lnSpc>
              <a:spcPct val="100000"/>
            </a:lnSpc>
          </a:pPr>
          <a:r>
            <a:rPr lang="en-US" dirty="0"/>
            <a:t>Study Design</a:t>
          </a:r>
        </a:p>
        <a:p>
          <a:pPr>
            <a:lnSpc>
              <a:spcPct val="100000"/>
            </a:lnSpc>
          </a:pPr>
          <a:r>
            <a:rPr lang="en-US" dirty="0"/>
            <a:t>Methods</a:t>
          </a:r>
        </a:p>
        <a:p>
          <a:pPr>
            <a:lnSpc>
              <a:spcPct val="100000"/>
            </a:lnSpc>
          </a:pPr>
          <a:r>
            <a:rPr lang="en-US" dirty="0"/>
            <a:t>Results</a:t>
          </a:r>
        </a:p>
        <a:p>
          <a:pPr>
            <a:lnSpc>
              <a:spcPct val="100000"/>
            </a:lnSpc>
          </a:pPr>
          <a:r>
            <a:rPr lang="en-US" dirty="0"/>
            <a:t>Main Findings</a:t>
          </a:r>
        </a:p>
      </dgm:t>
    </dgm:pt>
    <dgm:pt modelId="{DA658895-2188-4F5E-81B3-9303386100FF}" type="parTrans" cxnId="{C971222D-58B3-41EA-920F-69CAE88F4570}">
      <dgm:prSet/>
      <dgm:spPr/>
      <dgm:t>
        <a:bodyPr/>
        <a:lstStyle/>
        <a:p>
          <a:endParaRPr lang="en-US"/>
        </a:p>
      </dgm:t>
    </dgm:pt>
    <dgm:pt modelId="{B8F856C7-2204-49BE-B901-8F9BF63DFC90}" type="sibTrans" cxnId="{C971222D-58B3-41EA-920F-69CAE88F4570}">
      <dgm:prSet/>
      <dgm:spPr/>
      <dgm:t>
        <a:bodyPr/>
        <a:lstStyle/>
        <a:p>
          <a:endParaRPr lang="en-US"/>
        </a:p>
      </dgm:t>
    </dgm:pt>
    <dgm:pt modelId="{83AE2AD7-6D44-4A12-A026-016B409C26E9}" type="pres">
      <dgm:prSet presAssocID="{0B26A248-EC4C-409B-A62C-760E40519B64}" presName="root" presStyleCnt="0">
        <dgm:presLayoutVars>
          <dgm:dir/>
          <dgm:resizeHandles val="exact"/>
        </dgm:presLayoutVars>
      </dgm:prSet>
      <dgm:spPr/>
    </dgm:pt>
    <dgm:pt modelId="{B79F69A3-7AB5-4C28-BE84-A0F11BA834C8}" type="pres">
      <dgm:prSet presAssocID="{C709BF2B-0379-4A45-9CC0-FCB813FF9542}" presName="compNode" presStyleCnt="0"/>
      <dgm:spPr/>
    </dgm:pt>
    <dgm:pt modelId="{E987D78B-EDB7-4E64-BBDA-C7558C0635C3}" type="pres">
      <dgm:prSet presAssocID="{C709BF2B-0379-4A45-9CC0-FCB813FF95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BBD3B228-D103-429F-987D-DC1F09EA4FC6}" type="pres">
      <dgm:prSet presAssocID="{C709BF2B-0379-4A45-9CC0-FCB813FF9542}" presName="iconSpace" presStyleCnt="0"/>
      <dgm:spPr/>
    </dgm:pt>
    <dgm:pt modelId="{BA23C5C3-A2A1-4180-A6AF-F671650CB630}" type="pres">
      <dgm:prSet presAssocID="{C709BF2B-0379-4A45-9CC0-FCB813FF9542}" presName="parTx" presStyleLbl="revTx" presStyleIdx="0" presStyleCnt="6">
        <dgm:presLayoutVars>
          <dgm:chMax val="0"/>
          <dgm:chPref val="0"/>
        </dgm:presLayoutVars>
      </dgm:prSet>
      <dgm:spPr/>
    </dgm:pt>
    <dgm:pt modelId="{BEF49BB9-68FE-4904-BCF7-D028307FF991}" type="pres">
      <dgm:prSet presAssocID="{C709BF2B-0379-4A45-9CC0-FCB813FF9542}" presName="txSpace" presStyleCnt="0"/>
      <dgm:spPr/>
    </dgm:pt>
    <dgm:pt modelId="{101F7A93-0853-42F3-B7F3-0C574F8E6B40}" type="pres">
      <dgm:prSet presAssocID="{C709BF2B-0379-4A45-9CC0-FCB813FF9542}" presName="desTx" presStyleLbl="revTx" presStyleIdx="1" presStyleCnt="6">
        <dgm:presLayoutVars/>
      </dgm:prSet>
      <dgm:spPr/>
    </dgm:pt>
    <dgm:pt modelId="{6912B0B6-25DD-41A1-A0FB-95C1DA073072}" type="pres">
      <dgm:prSet presAssocID="{35A899E2-AB36-4A06-9E61-115C51311764}" presName="sibTrans" presStyleCnt="0"/>
      <dgm:spPr/>
    </dgm:pt>
    <dgm:pt modelId="{5CCAF9F5-9656-468C-A803-B768AF30C4E8}" type="pres">
      <dgm:prSet presAssocID="{B468F08E-71E2-4663-BBA2-419F4C29EAEA}" presName="compNode" presStyleCnt="0"/>
      <dgm:spPr/>
    </dgm:pt>
    <dgm:pt modelId="{5AC1967A-D39C-460A-8089-E2F26AF61273}" type="pres">
      <dgm:prSet presAssocID="{B468F08E-71E2-4663-BBA2-419F4C29EA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BA14E9C-AE94-4C42-A617-2F276EFCBA73}" type="pres">
      <dgm:prSet presAssocID="{B468F08E-71E2-4663-BBA2-419F4C29EAEA}" presName="iconSpace" presStyleCnt="0"/>
      <dgm:spPr/>
    </dgm:pt>
    <dgm:pt modelId="{4CB07DD2-2319-4193-BA16-80A22050C2C8}" type="pres">
      <dgm:prSet presAssocID="{B468F08E-71E2-4663-BBA2-419F4C29EAEA}" presName="parTx" presStyleLbl="revTx" presStyleIdx="2" presStyleCnt="6">
        <dgm:presLayoutVars>
          <dgm:chMax val="0"/>
          <dgm:chPref val="0"/>
        </dgm:presLayoutVars>
      </dgm:prSet>
      <dgm:spPr/>
    </dgm:pt>
    <dgm:pt modelId="{750ED40E-10CC-4C92-85BE-E70CE06A26D0}" type="pres">
      <dgm:prSet presAssocID="{B468F08E-71E2-4663-BBA2-419F4C29EAEA}" presName="txSpace" presStyleCnt="0"/>
      <dgm:spPr/>
    </dgm:pt>
    <dgm:pt modelId="{E243D012-0776-4EED-8E5F-21D4C9C03CDE}" type="pres">
      <dgm:prSet presAssocID="{B468F08E-71E2-4663-BBA2-419F4C29EAEA}" presName="desTx" presStyleLbl="revTx" presStyleIdx="3" presStyleCnt="6">
        <dgm:presLayoutVars/>
      </dgm:prSet>
      <dgm:spPr/>
    </dgm:pt>
    <dgm:pt modelId="{527B1842-A60D-498B-9D7A-65F775938399}" type="pres">
      <dgm:prSet presAssocID="{25D13459-ED36-4E95-A4A0-B41B328CEABA}" presName="sibTrans" presStyleCnt="0"/>
      <dgm:spPr/>
    </dgm:pt>
    <dgm:pt modelId="{6339911C-C20F-48FA-B586-C3494FDF4B6D}" type="pres">
      <dgm:prSet presAssocID="{120A3F83-3C63-4E71-98DC-B5A88170B01E}" presName="compNode" presStyleCnt="0"/>
      <dgm:spPr/>
    </dgm:pt>
    <dgm:pt modelId="{E340ED15-1512-4548-8235-3A7B606DA1D1}" type="pres">
      <dgm:prSet presAssocID="{120A3F83-3C63-4E71-98DC-B5A88170B01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A063CDE3-B7E5-49FC-91FD-AAD5C2F4E648}" type="pres">
      <dgm:prSet presAssocID="{120A3F83-3C63-4E71-98DC-B5A88170B01E}" presName="iconSpace" presStyleCnt="0"/>
      <dgm:spPr/>
    </dgm:pt>
    <dgm:pt modelId="{0228C23A-14AA-4430-B237-91B112287E2C}" type="pres">
      <dgm:prSet presAssocID="{120A3F83-3C63-4E71-98DC-B5A88170B01E}" presName="parTx" presStyleLbl="revTx" presStyleIdx="4" presStyleCnt="6">
        <dgm:presLayoutVars>
          <dgm:chMax val="0"/>
          <dgm:chPref val="0"/>
        </dgm:presLayoutVars>
      </dgm:prSet>
      <dgm:spPr/>
    </dgm:pt>
    <dgm:pt modelId="{857126DF-8BA6-413F-8F7B-A0AB8B4C0148}" type="pres">
      <dgm:prSet presAssocID="{120A3F83-3C63-4E71-98DC-B5A88170B01E}" presName="txSpace" presStyleCnt="0"/>
      <dgm:spPr/>
    </dgm:pt>
    <dgm:pt modelId="{B0D4F8B2-5EDC-4507-BB4A-38827212DD9C}" type="pres">
      <dgm:prSet presAssocID="{120A3F83-3C63-4E71-98DC-B5A88170B01E}" presName="desTx" presStyleLbl="revTx" presStyleIdx="5" presStyleCnt="6">
        <dgm:presLayoutVars/>
      </dgm:prSet>
      <dgm:spPr/>
    </dgm:pt>
  </dgm:ptLst>
  <dgm:cxnLst>
    <dgm:cxn modelId="{C29D8106-90F8-4827-98F2-9AA7C412E830}" type="presOf" srcId="{21647D6A-AE81-4B02-928F-A12F87045AFB}" destId="{E243D012-0776-4EED-8E5F-21D4C9C03CDE}" srcOrd="0" destOrd="0" presId="urn:microsoft.com/office/officeart/2018/5/layout/CenteredIconLabelDescriptionList"/>
    <dgm:cxn modelId="{C971222D-58B3-41EA-920F-69CAE88F4570}" srcId="{120A3F83-3C63-4E71-98DC-B5A88170B01E}" destId="{C57D1D49-370B-4087-B049-FEDF1295B0BD}" srcOrd="0" destOrd="0" parTransId="{DA658895-2188-4F5E-81B3-9303386100FF}" sibTransId="{B8F856C7-2204-49BE-B901-8F9BF63DFC90}"/>
    <dgm:cxn modelId="{BEA57639-526A-4A59-8896-7DD9D481DE24}" type="presOf" srcId="{431E497C-F868-4C16-B3E8-282F447F5953}" destId="{101F7A93-0853-42F3-B7F3-0C574F8E6B40}" srcOrd="0" destOrd="0" presId="urn:microsoft.com/office/officeart/2018/5/layout/CenteredIconLabelDescriptionList"/>
    <dgm:cxn modelId="{B1557B5C-1C4D-4483-9266-9CBC7C4FC7C2}" type="presOf" srcId="{C57D1D49-370B-4087-B049-FEDF1295B0BD}" destId="{B0D4F8B2-5EDC-4507-BB4A-38827212DD9C}" srcOrd="0" destOrd="0" presId="urn:microsoft.com/office/officeart/2018/5/layout/CenteredIconLabelDescriptionList"/>
    <dgm:cxn modelId="{465CC468-5F14-449E-B95C-632ADDED6242}" type="presOf" srcId="{D11E9DEB-916C-4789-9A3D-9BF255DD2A96}" destId="{E243D012-0776-4EED-8E5F-21D4C9C03CDE}" srcOrd="0" destOrd="1" presId="urn:microsoft.com/office/officeart/2018/5/layout/CenteredIconLabelDescriptionList"/>
    <dgm:cxn modelId="{3E71336B-AC24-4968-A815-576D1C1C2A18}" srcId="{0B26A248-EC4C-409B-A62C-760E40519B64}" destId="{C709BF2B-0379-4A45-9CC0-FCB813FF9542}" srcOrd="0" destOrd="0" parTransId="{975165A7-7FE3-480B-BDAD-46EC9C60BB51}" sibTransId="{35A899E2-AB36-4A06-9E61-115C51311764}"/>
    <dgm:cxn modelId="{7D595955-9D47-4328-AAAD-DE5068A44FAB}" type="presOf" srcId="{2F02882E-7914-4667-8AAE-C5FB022C1381}" destId="{E243D012-0776-4EED-8E5F-21D4C9C03CDE}" srcOrd="0" destOrd="2" presId="urn:microsoft.com/office/officeart/2018/5/layout/CenteredIconLabelDescriptionList"/>
    <dgm:cxn modelId="{5F3DA957-210A-40C4-A703-2BAAAC14DE4E}" srcId="{C709BF2B-0379-4A45-9CC0-FCB813FF9542}" destId="{431E497C-F868-4C16-B3E8-282F447F5953}" srcOrd="0" destOrd="0" parTransId="{9D1B405E-FF9F-4B0E-9D66-C085FFB7D477}" sibTransId="{CF96BF89-A696-4160-812A-D7E36CB6930B}"/>
    <dgm:cxn modelId="{6667D684-3078-4565-836A-56290BA579D6}" type="presOf" srcId="{0B26A248-EC4C-409B-A62C-760E40519B64}" destId="{83AE2AD7-6D44-4A12-A026-016B409C26E9}" srcOrd="0" destOrd="0" presId="urn:microsoft.com/office/officeart/2018/5/layout/CenteredIconLabelDescriptionList"/>
    <dgm:cxn modelId="{75346186-7416-4610-9283-B4F75D1850BD}" srcId="{0B26A248-EC4C-409B-A62C-760E40519B64}" destId="{120A3F83-3C63-4E71-98DC-B5A88170B01E}" srcOrd="2" destOrd="0" parTransId="{E5EFDD2D-177A-41C6-A575-5815B9066732}" sibTransId="{E55997C6-5FF7-420A-AED1-82796A18EDC0}"/>
    <dgm:cxn modelId="{06B63B8A-990A-4DF0-B61C-6C5D8B00E0F7}" type="presOf" srcId="{C709BF2B-0379-4A45-9CC0-FCB813FF9542}" destId="{BA23C5C3-A2A1-4180-A6AF-F671650CB630}" srcOrd="0" destOrd="0" presId="urn:microsoft.com/office/officeart/2018/5/layout/CenteredIconLabelDescriptionList"/>
    <dgm:cxn modelId="{7DF0AE8D-F5F4-4486-B2F9-73D755B1D80C}" srcId="{B468F08E-71E2-4663-BBA2-419F4C29EAEA}" destId="{D11E9DEB-916C-4789-9A3D-9BF255DD2A96}" srcOrd="1" destOrd="0" parTransId="{279FA91E-E2F7-4CC8-9D43-7F5E7BBBE874}" sibTransId="{A1EAE1D5-0C31-4DAB-8D66-2965E33A1C6A}"/>
    <dgm:cxn modelId="{61365398-2F80-4113-B2BD-2A452A38A0BD}" srcId="{B468F08E-71E2-4663-BBA2-419F4C29EAEA}" destId="{2F02882E-7914-4667-8AAE-C5FB022C1381}" srcOrd="2" destOrd="0" parTransId="{EA332BEE-67AC-498B-B4A4-4701F401CAC8}" sibTransId="{A217044C-D709-46D7-AFE9-280A8CA25B9C}"/>
    <dgm:cxn modelId="{339515D9-2B32-4768-A99B-E63A98484B4F}" type="presOf" srcId="{120A3F83-3C63-4E71-98DC-B5A88170B01E}" destId="{0228C23A-14AA-4430-B237-91B112287E2C}" srcOrd="0" destOrd="0" presId="urn:microsoft.com/office/officeart/2018/5/layout/CenteredIconLabelDescriptionList"/>
    <dgm:cxn modelId="{FAB080EF-1D77-4C23-8945-A5E67A1C2EED}" srcId="{B468F08E-71E2-4663-BBA2-419F4C29EAEA}" destId="{21647D6A-AE81-4B02-928F-A12F87045AFB}" srcOrd="0" destOrd="0" parTransId="{94E2BB40-631E-4604-8EE9-2E734E81D619}" sibTransId="{250D5208-F3A0-41A1-8162-38A745331C8E}"/>
    <dgm:cxn modelId="{DE1D8FF7-9427-4088-A7A1-4FADA6023FA6}" srcId="{0B26A248-EC4C-409B-A62C-760E40519B64}" destId="{B468F08E-71E2-4663-BBA2-419F4C29EAEA}" srcOrd="1" destOrd="0" parTransId="{8EF828AD-A7EF-4B06-A1EB-89AA86F38FA8}" sibTransId="{25D13459-ED36-4E95-A4A0-B41B328CEABA}"/>
    <dgm:cxn modelId="{811328FF-9CA4-4C71-8630-5E04C57B96B1}" type="presOf" srcId="{B468F08E-71E2-4663-BBA2-419F4C29EAEA}" destId="{4CB07DD2-2319-4193-BA16-80A22050C2C8}" srcOrd="0" destOrd="0" presId="urn:microsoft.com/office/officeart/2018/5/layout/CenteredIconLabelDescriptionList"/>
    <dgm:cxn modelId="{ADD3DDD5-1FAA-4F50-91A5-8331EF90A4BB}" type="presParOf" srcId="{83AE2AD7-6D44-4A12-A026-016B409C26E9}" destId="{B79F69A3-7AB5-4C28-BE84-A0F11BA834C8}" srcOrd="0" destOrd="0" presId="urn:microsoft.com/office/officeart/2018/5/layout/CenteredIconLabelDescriptionList"/>
    <dgm:cxn modelId="{EC118BEB-B866-45BA-95FF-B0E49FC8E749}" type="presParOf" srcId="{B79F69A3-7AB5-4C28-BE84-A0F11BA834C8}" destId="{E987D78B-EDB7-4E64-BBDA-C7558C0635C3}" srcOrd="0" destOrd="0" presId="urn:microsoft.com/office/officeart/2018/5/layout/CenteredIconLabelDescriptionList"/>
    <dgm:cxn modelId="{AEF40B37-4143-456D-94B7-AB5F8733895F}" type="presParOf" srcId="{B79F69A3-7AB5-4C28-BE84-A0F11BA834C8}" destId="{BBD3B228-D103-429F-987D-DC1F09EA4FC6}" srcOrd="1" destOrd="0" presId="urn:microsoft.com/office/officeart/2018/5/layout/CenteredIconLabelDescriptionList"/>
    <dgm:cxn modelId="{7E4C8F7A-6732-4A06-8BBD-4A01EB834594}" type="presParOf" srcId="{B79F69A3-7AB5-4C28-BE84-A0F11BA834C8}" destId="{BA23C5C3-A2A1-4180-A6AF-F671650CB630}" srcOrd="2" destOrd="0" presId="urn:microsoft.com/office/officeart/2018/5/layout/CenteredIconLabelDescriptionList"/>
    <dgm:cxn modelId="{3EBE7D81-A67E-4886-881E-13A1FFF31BA8}" type="presParOf" srcId="{B79F69A3-7AB5-4C28-BE84-A0F11BA834C8}" destId="{BEF49BB9-68FE-4904-BCF7-D028307FF991}" srcOrd="3" destOrd="0" presId="urn:microsoft.com/office/officeart/2018/5/layout/CenteredIconLabelDescriptionList"/>
    <dgm:cxn modelId="{8CE77A1F-6824-446A-8D52-ED109AE6E269}" type="presParOf" srcId="{B79F69A3-7AB5-4C28-BE84-A0F11BA834C8}" destId="{101F7A93-0853-42F3-B7F3-0C574F8E6B40}" srcOrd="4" destOrd="0" presId="urn:microsoft.com/office/officeart/2018/5/layout/CenteredIconLabelDescriptionList"/>
    <dgm:cxn modelId="{B6F64C40-F36F-47BD-89E3-21A7E156620B}" type="presParOf" srcId="{83AE2AD7-6D44-4A12-A026-016B409C26E9}" destId="{6912B0B6-25DD-41A1-A0FB-95C1DA073072}" srcOrd="1" destOrd="0" presId="urn:microsoft.com/office/officeart/2018/5/layout/CenteredIconLabelDescriptionList"/>
    <dgm:cxn modelId="{8F828240-5C9D-4046-8601-7A201FA1BE54}" type="presParOf" srcId="{83AE2AD7-6D44-4A12-A026-016B409C26E9}" destId="{5CCAF9F5-9656-468C-A803-B768AF30C4E8}" srcOrd="2" destOrd="0" presId="urn:microsoft.com/office/officeart/2018/5/layout/CenteredIconLabelDescriptionList"/>
    <dgm:cxn modelId="{7C443CE6-FBC7-47A9-98B8-4225F143DBB8}" type="presParOf" srcId="{5CCAF9F5-9656-468C-A803-B768AF30C4E8}" destId="{5AC1967A-D39C-460A-8089-E2F26AF61273}" srcOrd="0" destOrd="0" presId="urn:microsoft.com/office/officeart/2018/5/layout/CenteredIconLabelDescriptionList"/>
    <dgm:cxn modelId="{56215697-658B-45A8-80D0-807353D36CC5}" type="presParOf" srcId="{5CCAF9F5-9656-468C-A803-B768AF30C4E8}" destId="{EBA14E9C-AE94-4C42-A617-2F276EFCBA73}" srcOrd="1" destOrd="0" presId="urn:microsoft.com/office/officeart/2018/5/layout/CenteredIconLabelDescriptionList"/>
    <dgm:cxn modelId="{BDE51485-5264-49AF-9E6F-86CF4FBB9D04}" type="presParOf" srcId="{5CCAF9F5-9656-468C-A803-B768AF30C4E8}" destId="{4CB07DD2-2319-4193-BA16-80A22050C2C8}" srcOrd="2" destOrd="0" presId="urn:microsoft.com/office/officeart/2018/5/layout/CenteredIconLabelDescriptionList"/>
    <dgm:cxn modelId="{6A32651B-7E55-44D0-B22E-28D38385B97D}" type="presParOf" srcId="{5CCAF9F5-9656-468C-A803-B768AF30C4E8}" destId="{750ED40E-10CC-4C92-85BE-E70CE06A26D0}" srcOrd="3" destOrd="0" presId="urn:microsoft.com/office/officeart/2018/5/layout/CenteredIconLabelDescriptionList"/>
    <dgm:cxn modelId="{36D1CF78-E0FC-40AE-A698-8F24F91BC4FC}" type="presParOf" srcId="{5CCAF9F5-9656-468C-A803-B768AF30C4E8}" destId="{E243D012-0776-4EED-8E5F-21D4C9C03CDE}" srcOrd="4" destOrd="0" presId="urn:microsoft.com/office/officeart/2018/5/layout/CenteredIconLabelDescriptionList"/>
    <dgm:cxn modelId="{40D15939-CB81-4BB2-BE71-6063CA15A1AC}" type="presParOf" srcId="{83AE2AD7-6D44-4A12-A026-016B409C26E9}" destId="{527B1842-A60D-498B-9D7A-65F775938399}" srcOrd="3" destOrd="0" presId="urn:microsoft.com/office/officeart/2018/5/layout/CenteredIconLabelDescriptionList"/>
    <dgm:cxn modelId="{C4928EE7-F6D7-48CA-93E8-87D1ED1CD82F}" type="presParOf" srcId="{83AE2AD7-6D44-4A12-A026-016B409C26E9}" destId="{6339911C-C20F-48FA-B586-C3494FDF4B6D}" srcOrd="4" destOrd="0" presId="urn:microsoft.com/office/officeart/2018/5/layout/CenteredIconLabelDescriptionList"/>
    <dgm:cxn modelId="{866BB3E1-1820-4813-912A-09B45B8FD2BF}" type="presParOf" srcId="{6339911C-C20F-48FA-B586-C3494FDF4B6D}" destId="{E340ED15-1512-4548-8235-3A7B606DA1D1}" srcOrd="0" destOrd="0" presId="urn:microsoft.com/office/officeart/2018/5/layout/CenteredIconLabelDescriptionList"/>
    <dgm:cxn modelId="{25FF71CE-A081-43C1-912F-CA8EA408F923}" type="presParOf" srcId="{6339911C-C20F-48FA-B586-C3494FDF4B6D}" destId="{A063CDE3-B7E5-49FC-91FD-AAD5C2F4E648}" srcOrd="1" destOrd="0" presId="urn:microsoft.com/office/officeart/2018/5/layout/CenteredIconLabelDescriptionList"/>
    <dgm:cxn modelId="{FEB29900-41F2-45C2-BF8F-98099D6D98C4}" type="presParOf" srcId="{6339911C-C20F-48FA-B586-C3494FDF4B6D}" destId="{0228C23A-14AA-4430-B237-91B112287E2C}" srcOrd="2" destOrd="0" presId="urn:microsoft.com/office/officeart/2018/5/layout/CenteredIconLabelDescriptionList"/>
    <dgm:cxn modelId="{54EA70AB-66DB-4846-85B8-E583AB0CFDF8}" type="presParOf" srcId="{6339911C-C20F-48FA-B586-C3494FDF4B6D}" destId="{857126DF-8BA6-413F-8F7B-A0AB8B4C0148}" srcOrd="3" destOrd="0" presId="urn:microsoft.com/office/officeart/2018/5/layout/CenteredIconLabelDescriptionList"/>
    <dgm:cxn modelId="{F04E4E03-A124-4292-9A0B-32D9CDBD4B52}" type="presParOf" srcId="{6339911C-C20F-48FA-B586-C3494FDF4B6D}" destId="{B0D4F8B2-5EDC-4507-BB4A-38827212DD9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7D3E13-70E4-47AD-A3F0-D23F6AD843E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667ED8C-2138-4EFA-B29C-87CB8E189F8C}">
      <dgm:prSet/>
      <dgm:spPr/>
      <dgm:t>
        <a:bodyPr/>
        <a:lstStyle/>
        <a:p>
          <a:pPr>
            <a:lnSpc>
              <a:spcPct val="100000"/>
            </a:lnSpc>
          </a:pPr>
          <a:r>
            <a:rPr lang="en-US" dirty="0"/>
            <a:t>Limited focus on developing measures for studying racism at the interpersonal level.</a:t>
          </a:r>
        </a:p>
      </dgm:t>
    </dgm:pt>
    <dgm:pt modelId="{48D70853-E40E-4F06-B9D6-F62B6EC93421}" type="parTrans" cxnId="{3EEE3FB4-3B38-4350-8C74-90ABE7D2E521}">
      <dgm:prSet/>
      <dgm:spPr/>
      <dgm:t>
        <a:bodyPr/>
        <a:lstStyle/>
        <a:p>
          <a:endParaRPr lang="en-US"/>
        </a:p>
      </dgm:t>
    </dgm:pt>
    <dgm:pt modelId="{EC74E7AB-25A3-46E7-A573-94709E92CF23}" type="sibTrans" cxnId="{3EEE3FB4-3B38-4350-8C74-90ABE7D2E521}">
      <dgm:prSet/>
      <dgm:spPr/>
      <dgm:t>
        <a:bodyPr/>
        <a:lstStyle/>
        <a:p>
          <a:endParaRPr lang="en-US"/>
        </a:p>
      </dgm:t>
    </dgm:pt>
    <dgm:pt modelId="{E2E5D677-B8FA-40E3-BE94-FE1E483BB9AD}">
      <dgm:prSet/>
      <dgm:spPr/>
      <dgm:t>
        <a:bodyPr/>
        <a:lstStyle/>
        <a:p>
          <a:pPr>
            <a:lnSpc>
              <a:spcPct val="100000"/>
            </a:lnSpc>
          </a:pPr>
          <a:r>
            <a:rPr lang="en-US" dirty="0"/>
            <a:t>Limited research using social media data to explore the complexities of racism.</a:t>
          </a:r>
        </a:p>
      </dgm:t>
    </dgm:pt>
    <dgm:pt modelId="{C9294F77-2A53-42E4-9C5E-0CB3EB2194F9}" type="parTrans" cxnId="{F1BA4E90-78F7-4CA7-9198-9279CF2B13B2}">
      <dgm:prSet/>
      <dgm:spPr/>
      <dgm:t>
        <a:bodyPr/>
        <a:lstStyle/>
        <a:p>
          <a:endParaRPr lang="en-US"/>
        </a:p>
      </dgm:t>
    </dgm:pt>
    <dgm:pt modelId="{524CB23C-4452-4C74-BAA6-E21EABDD2A75}" type="sibTrans" cxnId="{F1BA4E90-78F7-4CA7-9198-9279CF2B13B2}">
      <dgm:prSet/>
      <dgm:spPr/>
      <dgm:t>
        <a:bodyPr/>
        <a:lstStyle/>
        <a:p>
          <a:endParaRPr lang="en-US"/>
        </a:p>
      </dgm:t>
    </dgm:pt>
    <dgm:pt modelId="{5579FC99-7EF2-4C10-97BC-E317AD6D80C6}">
      <dgm:prSet/>
      <dgm:spPr/>
      <dgm:t>
        <a:bodyPr/>
        <a:lstStyle/>
        <a:p>
          <a:pPr>
            <a:lnSpc>
              <a:spcPct val="100000"/>
            </a:lnSpc>
          </a:pPr>
          <a:r>
            <a:rPr lang="en-US" altLang="zh-CN" dirty="0"/>
            <a:t>T</a:t>
          </a:r>
          <a:r>
            <a:rPr lang="en-US" dirty="0"/>
            <a:t>he conceptualization and operationalization of racism have been heavily relying on self-reported perceived discrimination or historical structural factors.</a:t>
          </a:r>
        </a:p>
      </dgm:t>
    </dgm:pt>
    <dgm:pt modelId="{C52A2474-A15B-43D9-B9F2-6DC059813AF2}" type="parTrans" cxnId="{35F9D2B4-FF77-413E-9119-4EA4E72509A1}">
      <dgm:prSet/>
      <dgm:spPr/>
      <dgm:t>
        <a:bodyPr/>
        <a:lstStyle/>
        <a:p>
          <a:endParaRPr lang="en-US"/>
        </a:p>
      </dgm:t>
    </dgm:pt>
    <dgm:pt modelId="{B046A264-08E7-426E-AD24-B0138E9D36AD}" type="sibTrans" cxnId="{35F9D2B4-FF77-413E-9119-4EA4E72509A1}">
      <dgm:prSet/>
      <dgm:spPr/>
      <dgm:t>
        <a:bodyPr/>
        <a:lstStyle/>
        <a:p>
          <a:endParaRPr lang="en-US"/>
        </a:p>
      </dgm:t>
    </dgm:pt>
    <dgm:pt modelId="{AC1AEAD6-372D-4585-935A-6EBEC273919E}" type="pres">
      <dgm:prSet presAssocID="{467D3E13-70E4-47AD-A3F0-D23F6AD843E9}" presName="root" presStyleCnt="0">
        <dgm:presLayoutVars>
          <dgm:dir/>
          <dgm:resizeHandles val="exact"/>
        </dgm:presLayoutVars>
      </dgm:prSet>
      <dgm:spPr/>
    </dgm:pt>
    <dgm:pt modelId="{30A4E476-12E3-4B22-ABB5-74C9B6BF8870}" type="pres">
      <dgm:prSet presAssocID="{A667ED8C-2138-4EFA-B29C-87CB8E189F8C}" presName="compNode" presStyleCnt="0"/>
      <dgm:spPr/>
    </dgm:pt>
    <dgm:pt modelId="{C642AB36-6B27-4FD5-B10A-F1AEC2CED8F2}" type="pres">
      <dgm:prSet presAssocID="{A667ED8C-2138-4EFA-B29C-87CB8E189F8C}" presName="bgRect" presStyleLbl="bgShp" presStyleIdx="0" presStyleCnt="3"/>
      <dgm:spPr/>
    </dgm:pt>
    <dgm:pt modelId="{8F887933-9310-4EB1-8728-644FCDF660C7}" type="pres">
      <dgm:prSet presAssocID="{A667ED8C-2138-4EFA-B29C-87CB8E189F8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DC284A99-F13C-4535-8CB0-1ACFB0B69D28}" type="pres">
      <dgm:prSet presAssocID="{A667ED8C-2138-4EFA-B29C-87CB8E189F8C}" presName="spaceRect" presStyleCnt="0"/>
      <dgm:spPr/>
    </dgm:pt>
    <dgm:pt modelId="{9B5739EC-D63D-443B-9448-7DC9BABD6C2E}" type="pres">
      <dgm:prSet presAssocID="{A667ED8C-2138-4EFA-B29C-87CB8E189F8C}" presName="parTx" presStyleLbl="revTx" presStyleIdx="0" presStyleCnt="3">
        <dgm:presLayoutVars>
          <dgm:chMax val="0"/>
          <dgm:chPref val="0"/>
        </dgm:presLayoutVars>
      </dgm:prSet>
      <dgm:spPr/>
    </dgm:pt>
    <dgm:pt modelId="{7E52A6F9-5011-4F62-B6EF-966CAD8849E5}" type="pres">
      <dgm:prSet presAssocID="{EC74E7AB-25A3-46E7-A573-94709E92CF23}" presName="sibTrans" presStyleCnt="0"/>
      <dgm:spPr/>
    </dgm:pt>
    <dgm:pt modelId="{53009E55-B0B9-41E5-BE97-805A7645CBAC}" type="pres">
      <dgm:prSet presAssocID="{E2E5D677-B8FA-40E3-BE94-FE1E483BB9AD}" presName="compNode" presStyleCnt="0"/>
      <dgm:spPr/>
    </dgm:pt>
    <dgm:pt modelId="{F4DF076A-685D-42CD-B04B-3676443F61D7}" type="pres">
      <dgm:prSet presAssocID="{E2E5D677-B8FA-40E3-BE94-FE1E483BB9AD}" presName="bgRect" presStyleLbl="bgShp" presStyleIdx="1" presStyleCnt="3"/>
      <dgm:spPr/>
    </dgm:pt>
    <dgm:pt modelId="{745A00DA-1955-4269-B009-2C0AFE5306E7}" type="pres">
      <dgm:prSet presAssocID="{E2E5D677-B8FA-40E3-BE94-FE1E483BB9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046CE501-9539-4D09-81C1-40329ACAA24C}" type="pres">
      <dgm:prSet presAssocID="{E2E5D677-B8FA-40E3-BE94-FE1E483BB9AD}" presName="spaceRect" presStyleCnt="0"/>
      <dgm:spPr/>
    </dgm:pt>
    <dgm:pt modelId="{10C1B51F-D9EB-4285-A3B7-B2BADB6BB4DC}" type="pres">
      <dgm:prSet presAssocID="{E2E5D677-B8FA-40E3-BE94-FE1E483BB9AD}" presName="parTx" presStyleLbl="revTx" presStyleIdx="1" presStyleCnt="3">
        <dgm:presLayoutVars>
          <dgm:chMax val="0"/>
          <dgm:chPref val="0"/>
        </dgm:presLayoutVars>
      </dgm:prSet>
      <dgm:spPr/>
    </dgm:pt>
    <dgm:pt modelId="{1FF88AD4-8764-4750-A56A-E5BE86AA595C}" type="pres">
      <dgm:prSet presAssocID="{524CB23C-4452-4C74-BAA6-E21EABDD2A75}" presName="sibTrans" presStyleCnt="0"/>
      <dgm:spPr/>
    </dgm:pt>
    <dgm:pt modelId="{2B311A37-4D21-48C4-BB08-63442068612E}" type="pres">
      <dgm:prSet presAssocID="{5579FC99-7EF2-4C10-97BC-E317AD6D80C6}" presName="compNode" presStyleCnt="0"/>
      <dgm:spPr/>
    </dgm:pt>
    <dgm:pt modelId="{1A3168B5-5A3F-4809-8B18-36E95155E0E7}" type="pres">
      <dgm:prSet presAssocID="{5579FC99-7EF2-4C10-97BC-E317AD6D80C6}" presName="bgRect" presStyleLbl="bgShp" presStyleIdx="2" presStyleCnt="3"/>
      <dgm:spPr/>
    </dgm:pt>
    <dgm:pt modelId="{6BC67989-D102-4491-B222-41C547E307AE}" type="pres">
      <dgm:prSet presAssocID="{5579FC99-7EF2-4C10-97BC-E317AD6D80C6}"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E123CB66-2007-4D66-8022-321FD86F8C17}" type="pres">
      <dgm:prSet presAssocID="{5579FC99-7EF2-4C10-97BC-E317AD6D80C6}" presName="spaceRect" presStyleCnt="0"/>
      <dgm:spPr/>
    </dgm:pt>
    <dgm:pt modelId="{CED1EC8D-1673-4512-A2C1-32FD168A2664}" type="pres">
      <dgm:prSet presAssocID="{5579FC99-7EF2-4C10-97BC-E317AD6D80C6}" presName="parTx" presStyleLbl="revTx" presStyleIdx="2" presStyleCnt="3">
        <dgm:presLayoutVars>
          <dgm:chMax val="0"/>
          <dgm:chPref val="0"/>
        </dgm:presLayoutVars>
      </dgm:prSet>
      <dgm:spPr/>
    </dgm:pt>
  </dgm:ptLst>
  <dgm:cxnLst>
    <dgm:cxn modelId="{3D084A25-D79B-490A-B5DF-608883926857}" type="presOf" srcId="{5579FC99-7EF2-4C10-97BC-E317AD6D80C6}" destId="{CED1EC8D-1673-4512-A2C1-32FD168A2664}" srcOrd="0" destOrd="0" presId="urn:microsoft.com/office/officeart/2018/2/layout/IconVerticalSolidList"/>
    <dgm:cxn modelId="{538EEE59-5529-42A6-B292-C73AE654F9C7}" type="presOf" srcId="{E2E5D677-B8FA-40E3-BE94-FE1E483BB9AD}" destId="{10C1B51F-D9EB-4285-A3B7-B2BADB6BB4DC}" srcOrd="0" destOrd="0" presId="urn:microsoft.com/office/officeart/2018/2/layout/IconVerticalSolidList"/>
    <dgm:cxn modelId="{F1BA4E90-78F7-4CA7-9198-9279CF2B13B2}" srcId="{467D3E13-70E4-47AD-A3F0-D23F6AD843E9}" destId="{E2E5D677-B8FA-40E3-BE94-FE1E483BB9AD}" srcOrd="1" destOrd="0" parTransId="{C9294F77-2A53-42E4-9C5E-0CB3EB2194F9}" sibTransId="{524CB23C-4452-4C74-BAA6-E21EABDD2A75}"/>
    <dgm:cxn modelId="{3EEE3FB4-3B38-4350-8C74-90ABE7D2E521}" srcId="{467D3E13-70E4-47AD-A3F0-D23F6AD843E9}" destId="{A667ED8C-2138-4EFA-B29C-87CB8E189F8C}" srcOrd="0" destOrd="0" parTransId="{48D70853-E40E-4F06-B9D6-F62B6EC93421}" sibTransId="{EC74E7AB-25A3-46E7-A573-94709E92CF23}"/>
    <dgm:cxn modelId="{35F9D2B4-FF77-413E-9119-4EA4E72509A1}" srcId="{467D3E13-70E4-47AD-A3F0-D23F6AD843E9}" destId="{5579FC99-7EF2-4C10-97BC-E317AD6D80C6}" srcOrd="2" destOrd="0" parTransId="{C52A2474-A15B-43D9-B9F2-6DC059813AF2}" sibTransId="{B046A264-08E7-426E-AD24-B0138E9D36AD}"/>
    <dgm:cxn modelId="{18F92FCB-B3E0-40E4-A5B1-730EBF0BC5CF}" type="presOf" srcId="{467D3E13-70E4-47AD-A3F0-D23F6AD843E9}" destId="{AC1AEAD6-372D-4585-935A-6EBEC273919E}" srcOrd="0" destOrd="0" presId="urn:microsoft.com/office/officeart/2018/2/layout/IconVerticalSolidList"/>
    <dgm:cxn modelId="{D409A7DB-8D61-4E81-BA25-FC47B7F6F4BD}" type="presOf" srcId="{A667ED8C-2138-4EFA-B29C-87CB8E189F8C}" destId="{9B5739EC-D63D-443B-9448-7DC9BABD6C2E}" srcOrd="0" destOrd="0" presId="urn:microsoft.com/office/officeart/2018/2/layout/IconVerticalSolidList"/>
    <dgm:cxn modelId="{4E774797-2ABE-4AD2-8EFC-826DEF6FEC86}" type="presParOf" srcId="{AC1AEAD6-372D-4585-935A-6EBEC273919E}" destId="{30A4E476-12E3-4B22-ABB5-74C9B6BF8870}" srcOrd="0" destOrd="0" presId="urn:microsoft.com/office/officeart/2018/2/layout/IconVerticalSolidList"/>
    <dgm:cxn modelId="{10A540CF-7845-418F-BB93-CA70AE13B4BB}" type="presParOf" srcId="{30A4E476-12E3-4B22-ABB5-74C9B6BF8870}" destId="{C642AB36-6B27-4FD5-B10A-F1AEC2CED8F2}" srcOrd="0" destOrd="0" presId="urn:microsoft.com/office/officeart/2018/2/layout/IconVerticalSolidList"/>
    <dgm:cxn modelId="{BAFEA6D6-A17C-40AE-A134-3E895B843A91}" type="presParOf" srcId="{30A4E476-12E3-4B22-ABB5-74C9B6BF8870}" destId="{8F887933-9310-4EB1-8728-644FCDF660C7}" srcOrd="1" destOrd="0" presId="urn:microsoft.com/office/officeart/2018/2/layout/IconVerticalSolidList"/>
    <dgm:cxn modelId="{56916D12-1A79-4154-9EF5-53897B4D14A0}" type="presParOf" srcId="{30A4E476-12E3-4B22-ABB5-74C9B6BF8870}" destId="{DC284A99-F13C-4535-8CB0-1ACFB0B69D28}" srcOrd="2" destOrd="0" presId="urn:microsoft.com/office/officeart/2018/2/layout/IconVerticalSolidList"/>
    <dgm:cxn modelId="{B30B41D5-FA1C-4595-AF40-3AB33C4655F8}" type="presParOf" srcId="{30A4E476-12E3-4B22-ABB5-74C9B6BF8870}" destId="{9B5739EC-D63D-443B-9448-7DC9BABD6C2E}" srcOrd="3" destOrd="0" presId="urn:microsoft.com/office/officeart/2018/2/layout/IconVerticalSolidList"/>
    <dgm:cxn modelId="{E6351539-303E-4456-8A4A-FEE7ABCE4F5E}" type="presParOf" srcId="{AC1AEAD6-372D-4585-935A-6EBEC273919E}" destId="{7E52A6F9-5011-4F62-B6EF-966CAD8849E5}" srcOrd="1" destOrd="0" presId="urn:microsoft.com/office/officeart/2018/2/layout/IconVerticalSolidList"/>
    <dgm:cxn modelId="{8682ABCE-945C-4B37-BE74-96265083ED05}" type="presParOf" srcId="{AC1AEAD6-372D-4585-935A-6EBEC273919E}" destId="{53009E55-B0B9-41E5-BE97-805A7645CBAC}" srcOrd="2" destOrd="0" presId="urn:microsoft.com/office/officeart/2018/2/layout/IconVerticalSolidList"/>
    <dgm:cxn modelId="{1F804454-E56E-47A3-8F36-A2482C3BB4EA}" type="presParOf" srcId="{53009E55-B0B9-41E5-BE97-805A7645CBAC}" destId="{F4DF076A-685D-42CD-B04B-3676443F61D7}" srcOrd="0" destOrd="0" presId="urn:microsoft.com/office/officeart/2018/2/layout/IconVerticalSolidList"/>
    <dgm:cxn modelId="{4F1E70B1-E1B2-46FE-8014-4215A072FCA0}" type="presParOf" srcId="{53009E55-B0B9-41E5-BE97-805A7645CBAC}" destId="{745A00DA-1955-4269-B009-2C0AFE5306E7}" srcOrd="1" destOrd="0" presId="urn:microsoft.com/office/officeart/2018/2/layout/IconVerticalSolidList"/>
    <dgm:cxn modelId="{121C2867-F85A-4DE0-A08E-E765537AD46E}" type="presParOf" srcId="{53009E55-B0B9-41E5-BE97-805A7645CBAC}" destId="{046CE501-9539-4D09-81C1-40329ACAA24C}" srcOrd="2" destOrd="0" presId="urn:microsoft.com/office/officeart/2018/2/layout/IconVerticalSolidList"/>
    <dgm:cxn modelId="{A44FF322-6404-4B47-9646-94114C3AD988}" type="presParOf" srcId="{53009E55-B0B9-41E5-BE97-805A7645CBAC}" destId="{10C1B51F-D9EB-4285-A3B7-B2BADB6BB4DC}" srcOrd="3" destOrd="0" presId="urn:microsoft.com/office/officeart/2018/2/layout/IconVerticalSolidList"/>
    <dgm:cxn modelId="{25B8CDB6-6D26-4DF7-8F1F-ACAB2B7B726A}" type="presParOf" srcId="{AC1AEAD6-372D-4585-935A-6EBEC273919E}" destId="{1FF88AD4-8764-4750-A56A-E5BE86AA595C}" srcOrd="3" destOrd="0" presId="urn:microsoft.com/office/officeart/2018/2/layout/IconVerticalSolidList"/>
    <dgm:cxn modelId="{1A1D043E-BAFB-4F9F-B675-368A42635B17}" type="presParOf" srcId="{AC1AEAD6-372D-4585-935A-6EBEC273919E}" destId="{2B311A37-4D21-48C4-BB08-63442068612E}" srcOrd="4" destOrd="0" presId="urn:microsoft.com/office/officeart/2018/2/layout/IconVerticalSolidList"/>
    <dgm:cxn modelId="{DEC41BE4-5BDC-41DE-BEF5-0216B02A3EFD}" type="presParOf" srcId="{2B311A37-4D21-48C4-BB08-63442068612E}" destId="{1A3168B5-5A3F-4809-8B18-36E95155E0E7}" srcOrd="0" destOrd="0" presId="urn:microsoft.com/office/officeart/2018/2/layout/IconVerticalSolidList"/>
    <dgm:cxn modelId="{9D2C9841-3598-4B1A-B87E-C76EB1CEA51E}" type="presParOf" srcId="{2B311A37-4D21-48C4-BB08-63442068612E}" destId="{6BC67989-D102-4491-B222-41C547E307AE}" srcOrd="1" destOrd="0" presId="urn:microsoft.com/office/officeart/2018/2/layout/IconVerticalSolidList"/>
    <dgm:cxn modelId="{30CABBC5-CCFE-4C28-80DC-0CA3BABC8582}" type="presParOf" srcId="{2B311A37-4D21-48C4-BB08-63442068612E}" destId="{E123CB66-2007-4D66-8022-321FD86F8C17}" srcOrd="2" destOrd="0" presId="urn:microsoft.com/office/officeart/2018/2/layout/IconVerticalSolidList"/>
    <dgm:cxn modelId="{C383C099-DC89-4B33-B27A-CECE3E20E2D3}" type="presParOf" srcId="{2B311A37-4D21-48C4-BB08-63442068612E}" destId="{CED1EC8D-1673-4512-A2C1-32FD168A266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7D78B-EDB7-4E64-BBDA-C7558C0635C3}">
      <dsp:nvSpPr>
        <dsp:cNvPr id="0" name=""/>
        <dsp:cNvSpPr/>
      </dsp:nvSpPr>
      <dsp:spPr>
        <a:xfrm>
          <a:off x="1061437" y="376541"/>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23C5C3-A2A1-4180-A6AF-F671650CB630}">
      <dsp:nvSpPr>
        <dsp:cNvPr id="0" name=""/>
        <dsp:cNvSpPr/>
      </dsp:nvSpPr>
      <dsp:spPr>
        <a:xfrm>
          <a:off x="1582" y="1665832"/>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b="1"/>
          </a:pPr>
          <a:r>
            <a:rPr lang="en-US" sz="3300" kern="1200" dirty="0"/>
            <a:t>Introduction</a:t>
          </a:r>
        </a:p>
      </dsp:txBody>
      <dsp:txXfrm>
        <a:off x="1582" y="1665832"/>
        <a:ext cx="3261093" cy="489164"/>
      </dsp:txXfrm>
    </dsp:sp>
    <dsp:sp modelId="{101F7A93-0853-42F3-B7F3-0C574F8E6B40}">
      <dsp:nvSpPr>
        <dsp:cNvPr id="0" name=""/>
        <dsp:cNvSpPr/>
      </dsp:nvSpPr>
      <dsp:spPr>
        <a:xfrm>
          <a:off x="1582" y="2223790"/>
          <a:ext cx="3261093" cy="1592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Why Racism</a:t>
          </a:r>
        </a:p>
        <a:p>
          <a:pPr marL="0" lvl="0" indent="0" algn="ctr" defTabSz="755650">
            <a:lnSpc>
              <a:spcPct val="100000"/>
            </a:lnSpc>
            <a:spcBef>
              <a:spcPct val="0"/>
            </a:spcBef>
            <a:spcAft>
              <a:spcPct val="35000"/>
            </a:spcAft>
            <a:buNone/>
          </a:pPr>
          <a:r>
            <a:rPr lang="en-US" sz="1700" kern="1200" dirty="0"/>
            <a:t>Measures of Racism</a:t>
          </a:r>
        </a:p>
        <a:p>
          <a:pPr marL="0" lvl="0" indent="0" algn="ctr" defTabSz="755650">
            <a:lnSpc>
              <a:spcPct val="100000"/>
            </a:lnSpc>
            <a:spcBef>
              <a:spcPct val="0"/>
            </a:spcBef>
            <a:spcAft>
              <a:spcPct val="35000"/>
            </a:spcAft>
            <a:buNone/>
          </a:pPr>
          <a:r>
            <a:rPr lang="en-US" sz="1700" kern="1200" dirty="0"/>
            <a:t>Research Gaps</a:t>
          </a:r>
        </a:p>
        <a:p>
          <a:pPr marL="0" lvl="0" indent="0" algn="ctr" defTabSz="755650">
            <a:lnSpc>
              <a:spcPct val="100000"/>
            </a:lnSpc>
            <a:spcBef>
              <a:spcPct val="0"/>
            </a:spcBef>
            <a:spcAft>
              <a:spcPct val="35000"/>
            </a:spcAft>
            <a:buNone/>
          </a:pPr>
          <a:r>
            <a:rPr lang="en-US" sz="1700" kern="1200" dirty="0"/>
            <a:t>Research Objectives</a:t>
          </a:r>
        </a:p>
      </dsp:txBody>
      <dsp:txXfrm>
        <a:off x="1582" y="2223790"/>
        <a:ext cx="3261093" cy="1592472"/>
      </dsp:txXfrm>
    </dsp:sp>
    <dsp:sp modelId="{5AC1967A-D39C-460A-8089-E2F26AF61273}">
      <dsp:nvSpPr>
        <dsp:cNvPr id="0" name=""/>
        <dsp:cNvSpPr/>
      </dsp:nvSpPr>
      <dsp:spPr>
        <a:xfrm>
          <a:off x="4893223" y="376541"/>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B07DD2-2319-4193-BA16-80A22050C2C8}">
      <dsp:nvSpPr>
        <dsp:cNvPr id="0" name=""/>
        <dsp:cNvSpPr/>
      </dsp:nvSpPr>
      <dsp:spPr>
        <a:xfrm>
          <a:off x="3833367" y="1665832"/>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b="1"/>
          </a:pPr>
          <a:r>
            <a:rPr lang="en-US" sz="3300" kern="1200" dirty="0"/>
            <a:t>Project 1</a:t>
          </a:r>
        </a:p>
      </dsp:txBody>
      <dsp:txXfrm>
        <a:off x="3833367" y="1665832"/>
        <a:ext cx="3261093" cy="489164"/>
      </dsp:txXfrm>
    </dsp:sp>
    <dsp:sp modelId="{E243D012-0776-4EED-8E5F-21D4C9C03CDE}">
      <dsp:nvSpPr>
        <dsp:cNvPr id="0" name=""/>
        <dsp:cNvSpPr/>
      </dsp:nvSpPr>
      <dsp:spPr>
        <a:xfrm>
          <a:off x="3833367" y="2223790"/>
          <a:ext cx="3261093" cy="1592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Study Flow</a:t>
          </a:r>
        </a:p>
        <a:p>
          <a:pPr marL="0" lvl="0" indent="0" algn="ctr" defTabSz="755650">
            <a:lnSpc>
              <a:spcPct val="100000"/>
            </a:lnSpc>
            <a:spcBef>
              <a:spcPct val="0"/>
            </a:spcBef>
            <a:spcAft>
              <a:spcPct val="35000"/>
            </a:spcAft>
            <a:buNone/>
          </a:pPr>
          <a:r>
            <a:rPr lang="en-US" sz="1700" kern="1200" dirty="0"/>
            <a:t>Study Design</a:t>
          </a:r>
        </a:p>
        <a:p>
          <a:pPr marL="0" lvl="0" indent="0" algn="ctr" defTabSz="755650">
            <a:lnSpc>
              <a:spcPct val="100000"/>
            </a:lnSpc>
            <a:spcBef>
              <a:spcPct val="0"/>
            </a:spcBef>
            <a:spcAft>
              <a:spcPct val="35000"/>
            </a:spcAft>
            <a:buNone/>
          </a:pPr>
          <a:r>
            <a:rPr lang="en-US" sz="1700" kern="1200" dirty="0"/>
            <a:t>Methods</a:t>
          </a:r>
        </a:p>
        <a:p>
          <a:pPr marL="0" lvl="0" indent="0" algn="ctr" defTabSz="755650">
            <a:lnSpc>
              <a:spcPct val="100000"/>
            </a:lnSpc>
            <a:spcBef>
              <a:spcPct val="0"/>
            </a:spcBef>
            <a:spcAft>
              <a:spcPct val="35000"/>
            </a:spcAft>
            <a:buNone/>
          </a:pPr>
          <a:r>
            <a:rPr lang="en-US" sz="1700" kern="1200" dirty="0"/>
            <a:t>Results</a:t>
          </a:r>
        </a:p>
        <a:p>
          <a:pPr marL="0" lvl="0" indent="0" algn="ctr" defTabSz="755650">
            <a:lnSpc>
              <a:spcPct val="100000"/>
            </a:lnSpc>
            <a:spcBef>
              <a:spcPct val="0"/>
            </a:spcBef>
            <a:spcAft>
              <a:spcPct val="35000"/>
            </a:spcAft>
            <a:buNone/>
          </a:pPr>
          <a:r>
            <a:rPr lang="en-US" sz="1700" kern="1200" dirty="0"/>
            <a:t>Main Findings</a:t>
          </a:r>
        </a:p>
      </dsp:txBody>
      <dsp:txXfrm>
        <a:off x="3833367" y="2223790"/>
        <a:ext cx="3261093" cy="1592472"/>
      </dsp:txXfrm>
    </dsp:sp>
    <dsp:sp modelId="{E340ED15-1512-4548-8235-3A7B606DA1D1}">
      <dsp:nvSpPr>
        <dsp:cNvPr id="0" name=""/>
        <dsp:cNvSpPr/>
      </dsp:nvSpPr>
      <dsp:spPr>
        <a:xfrm>
          <a:off x="8725008" y="376541"/>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28C23A-14AA-4430-B237-91B112287E2C}">
      <dsp:nvSpPr>
        <dsp:cNvPr id="0" name=""/>
        <dsp:cNvSpPr/>
      </dsp:nvSpPr>
      <dsp:spPr>
        <a:xfrm>
          <a:off x="7665152" y="1665832"/>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b="1"/>
          </a:pPr>
          <a:r>
            <a:rPr lang="en-US" sz="3300" kern="1200" dirty="0"/>
            <a:t>Project 2</a:t>
          </a:r>
        </a:p>
      </dsp:txBody>
      <dsp:txXfrm>
        <a:off x="7665152" y="1665832"/>
        <a:ext cx="3261093" cy="489164"/>
      </dsp:txXfrm>
    </dsp:sp>
    <dsp:sp modelId="{B0D4F8B2-5EDC-4507-BB4A-38827212DD9C}">
      <dsp:nvSpPr>
        <dsp:cNvPr id="0" name=""/>
        <dsp:cNvSpPr/>
      </dsp:nvSpPr>
      <dsp:spPr>
        <a:xfrm>
          <a:off x="7665152" y="2223790"/>
          <a:ext cx="3261093" cy="1592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Study Design</a:t>
          </a:r>
        </a:p>
        <a:p>
          <a:pPr marL="0" lvl="0" indent="0" algn="ctr" defTabSz="755650">
            <a:lnSpc>
              <a:spcPct val="100000"/>
            </a:lnSpc>
            <a:spcBef>
              <a:spcPct val="0"/>
            </a:spcBef>
            <a:spcAft>
              <a:spcPct val="35000"/>
            </a:spcAft>
            <a:buNone/>
          </a:pPr>
          <a:r>
            <a:rPr lang="en-US" sz="1700" kern="1200" dirty="0"/>
            <a:t>Methods</a:t>
          </a:r>
        </a:p>
        <a:p>
          <a:pPr marL="0" lvl="0" indent="0" algn="ctr" defTabSz="755650">
            <a:lnSpc>
              <a:spcPct val="100000"/>
            </a:lnSpc>
            <a:spcBef>
              <a:spcPct val="0"/>
            </a:spcBef>
            <a:spcAft>
              <a:spcPct val="35000"/>
            </a:spcAft>
            <a:buNone/>
          </a:pPr>
          <a:r>
            <a:rPr lang="en-US" sz="1700" kern="1200" dirty="0"/>
            <a:t>Results</a:t>
          </a:r>
        </a:p>
        <a:p>
          <a:pPr marL="0" lvl="0" indent="0" algn="ctr" defTabSz="755650">
            <a:lnSpc>
              <a:spcPct val="100000"/>
            </a:lnSpc>
            <a:spcBef>
              <a:spcPct val="0"/>
            </a:spcBef>
            <a:spcAft>
              <a:spcPct val="35000"/>
            </a:spcAft>
            <a:buNone/>
          </a:pPr>
          <a:r>
            <a:rPr lang="en-US" sz="1700" kern="1200" dirty="0"/>
            <a:t>Main Findings</a:t>
          </a:r>
        </a:p>
      </dsp:txBody>
      <dsp:txXfrm>
        <a:off x="7665152" y="2223790"/>
        <a:ext cx="3261093" cy="1592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2AB36-6B27-4FD5-B10A-F1AEC2CED8F2}">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87933-9310-4EB1-8728-644FCDF660C7}">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739EC-D63D-443B-9448-7DC9BABD6C2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dirty="0"/>
            <a:t>Limited focus on developing measures for studying racism at the interpersonal level.</a:t>
          </a:r>
        </a:p>
      </dsp:txBody>
      <dsp:txXfrm>
        <a:off x="1435590" y="531"/>
        <a:ext cx="9080009" cy="1242935"/>
      </dsp:txXfrm>
    </dsp:sp>
    <dsp:sp modelId="{F4DF076A-685D-42CD-B04B-3676443F61D7}">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5A00DA-1955-4269-B009-2C0AFE5306E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C1B51F-D9EB-4285-A3B7-B2BADB6BB4DC}">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dirty="0"/>
            <a:t>Limited research using social media data to explore the complexities of racism.</a:t>
          </a:r>
        </a:p>
      </dsp:txBody>
      <dsp:txXfrm>
        <a:off x="1435590" y="1554201"/>
        <a:ext cx="9080009" cy="1242935"/>
      </dsp:txXfrm>
    </dsp:sp>
    <dsp:sp modelId="{1A3168B5-5A3F-4809-8B18-36E95155E0E7}">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C67989-D102-4491-B222-41C547E307AE}">
      <dsp:nvSpPr>
        <dsp:cNvPr id="0" name=""/>
        <dsp:cNvSpPr/>
      </dsp:nvSpPr>
      <dsp:spPr>
        <a:xfrm>
          <a:off x="375988" y="3387531"/>
          <a:ext cx="683614" cy="68361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1EC8D-1673-4512-A2C1-32FD168A2664}">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altLang="zh-CN" sz="2200" kern="1200" dirty="0"/>
            <a:t>T</a:t>
          </a:r>
          <a:r>
            <a:rPr lang="en-US" sz="2200" kern="1200" dirty="0"/>
            <a:t>he conceptualization and operationalization of racism have been heavily relying on self-reported perceived discrimination or historical structural factors.</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84E1E-E540-AC43-BC13-F90D55305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041BA6-039E-8F4D-B7F7-3C8E20B40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038C9C-4B69-864E-9EEE-DFA43CC144D2}" type="datetimeFigureOut">
              <a:rPr lang="en-US" smtClean="0"/>
              <a:t>4/2/2024</a:t>
            </a:fld>
            <a:endParaRPr lang="en-US"/>
          </a:p>
        </p:txBody>
      </p:sp>
      <p:sp>
        <p:nvSpPr>
          <p:cNvPr id="4" name="Footer Placeholder 3">
            <a:extLst>
              <a:ext uri="{FF2B5EF4-FFF2-40B4-BE49-F238E27FC236}">
                <a16:creationId xmlns:a16="http://schemas.microsoft.com/office/drawing/2014/main" id="{DD469921-4617-FB4C-9847-172FF83023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350DCBB-D829-754E-9E76-36A9E36432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947A92-5E9C-F94E-8B11-4D34C67AD036}" type="slidenum">
              <a:rPr lang="en-US" smtClean="0"/>
              <a:t>‹#›</a:t>
            </a:fld>
            <a:endParaRPr lang="en-US"/>
          </a:p>
        </p:txBody>
      </p:sp>
    </p:spTree>
    <p:extLst>
      <p:ext uri="{BB962C8B-B14F-4D97-AF65-F5344CB8AC3E}">
        <p14:creationId xmlns:p14="http://schemas.microsoft.com/office/powerpoint/2010/main" val="1539221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9A61E-B1D6-C34D-A321-B3E90F6DE630}"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3E603-0EE4-3042-9661-047EB577E4A2}" type="slidenum">
              <a:rPr lang="en-US" smtClean="0"/>
              <a:t>‹#›</a:t>
            </a:fld>
            <a:endParaRPr lang="en-US"/>
          </a:p>
        </p:txBody>
      </p:sp>
    </p:spTree>
    <p:extLst>
      <p:ext uri="{BB962C8B-B14F-4D97-AF65-F5344CB8AC3E}">
        <p14:creationId xmlns:p14="http://schemas.microsoft.com/office/powerpoint/2010/main" val="3103949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Hi everyone, I am Yunqing. Today I am going to talk about my CHQ project: Examining Racial Discrimination Index and Black-Years of Potential Life Lost (YPLL) in South Carolina: A Real-Time Social Media Research. My advisors are Dr. Hung and Dr. Zhang.</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1</a:t>
            </a:fld>
            <a:endParaRPr lang="en-US"/>
          </a:p>
        </p:txBody>
      </p:sp>
    </p:spTree>
    <p:extLst>
      <p:ext uri="{BB962C8B-B14F-4D97-AF65-F5344CB8AC3E}">
        <p14:creationId xmlns:p14="http://schemas.microsoft.com/office/powerpoint/2010/main" val="170661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For the data step, the total number of the posts were over 11 million. After the rough filter using discriminatory words from the literature, we got over 362 thousand posts.</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10</a:t>
            </a:fld>
            <a:endParaRPr lang="en-US"/>
          </a:p>
        </p:txBody>
      </p:sp>
    </p:spTree>
    <p:extLst>
      <p:ext uri="{BB962C8B-B14F-4D97-AF65-F5344CB8AC3E}">
        <p14:creationId xmlns:p14="http://schemas.microsoft.com/office/powerpoint/2010/main" val="1101137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pPr>
            <a:r>
              <a:rPr lang="en-US" sz="1800" dirty="0">
                <a:effectLst/>
                <a:latin typeface="Times New Roman" panose="02020603050405020304" pitchFamily="18" charset="0"/>
                <a:ea typeface="DengXian" panose="02010600030101010101" pitchFamily="2" charset="-122"/>
              </a:rPr>
              <a:t>Here are some sample posts.</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11</a:t>
            </a:fld>
            <a:endParaRPr lang="en-US"/>
          </a:p>
        </p:txBody>
      </p:sp>
    </p:spTree>
    <p:extLst>
      <p:ext uri="{BB962C8B-B14F-4D97-AF65-F5344CB8AC3E}">
        <p14:creationId xmlns:p14="http://schemas.microsoft.com/office/powerpoint/2010/main" val="1261289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The AI model we used is called BERT, Bidirectional Encoder Representations from Transformers. It allows us to encode sentences to numeric vectors and detect the relations between each word. Since it is bidirectional, it can capture a rich understanding of word context and semantics.</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12</a:t>
            </a:fld>
            <a:endParaRPr lang="en-US"/>
          </a:p>
        </p:txBody>
      </p:sp>
    </p:spTree>
    <p:extLst>
      <p:ext uri="{BB962C8B-B14F-4D97-AF65-F5344CB8AC3E}">
        <p14:creationId xmlns:p14="http://schemas.microsoft.com/office/powerpoint/2010/main" val="2163718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After we trained the model and labeled all the 362 thousand posts, we got a monthly racial posts figure. The y-axis is the number of racial posts every month.</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13</a:t>
            </a:fld>
            <a:endParaRPr lang="en-US"/>
          </a:p>
        </p:txBody>
      </p:sp>
    </p:spTree>
    <p:extLst>
      <p:ext uri="{BB962C8B-B14F-4D97-AF65-F5344CB8AC3E}">
        <p14:creationId xmlns:p14="http://schemas.microsoft.com/office/powerpoint/2010/main" val="402898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There are two peaks. First, on September 6, 2018, 26-year-old accountant Botham Jean was murdered in Dallas, Texas by an off-duty Dallas Police Department patrol officer. The second peak was in June 2020. The Black Lives Matter Movement shook the world in June 2020. These two peaks reflect that our measures can capture the hotly discussed discriminatory incidents in society.</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14</a:t>
            </a:fld>
            <a:endParaRPr lang="en-US"/>
          </a:p>
        </p:txBody>
      </p:sp>
    </p:spTree>
    <p:extLst>
      <p:ext uri="{BB962C8B-B14F-4D97-AF65-F5344CB8AC3E}">
        <p14:creationId xmlns:p14="http://schemas.microsoft.com/office/powerpoint/2010/main" val="402898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We also developed a racial discrimination index. It is calculated by the number of posts per 100,000 posts for each county each year.</a:t>
            </a:r>
            <a:br>
              <a:rPr lang="en-US" sz="1800" dirty="0">
                <a:effectLst/>
                <a:latin typeface="Times New Roman" panose="02020603050405020304" pitchFamily="18" charset="0"/>
                <a:ea typeface="DengXian" panose="02010600030101010101" pitchFamily="2" charset="-122"/>
              </a:rPr>
            </a:br>
            <a:r>
              <a:rPr lang="en-US" sz="1800" dirty="0">
                <a:effectLst/>
                <a:latin typeface="Times New Roman" panose="02020603050405020304" pitchFamily="18" charset="0"/>
                <a:ea typeface="DengXian" panose="02010600030101010101" pitchFamily="2" charset="-122"/>
              </a:rPr>
              <a:t>Combining with the geographic information of the posts, we were able to present the spatial-temporal development of racial discrimination. From the plot, we can see that in general, the racial discrimination index is increasing in some of the counties in South Carolina.</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15</a:t>
            </a:fld>
            <a:endParaRPr lang="en-US"/>
          </a:p>
        </p:txBody>
      </p:sp>
    </p:spTree>
    <p:extLst>
      <p:ext uri="{BB962C8B-B14F-4D97-AF65-F5344CB8AC3E}">
        <p14:creationId xmlns:p14="http://schemas.microsoft.com/office/powerpoint/2010/main" val="2317979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We compared our racial discrimination index with some demographics. We separated the counties into three terciles. Each tercile includes around 10 counties and has its proportion of people that are over 65 years old, female, White, Black, and the proportion of land that were rural. We found only the county location is significantly related with the racial discrimination index.</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16</a:t>
            </a:fld>
            <a:endParaRPr lang="en-US"/>
          </a:p>
        </p:txBody>
      </p:sp>
    </p:spTree>
    <p:extLst>
      <p:ext uri="{BB962C8B-B14F-4D97-AF65-F5344CB8AC3E}">
        <p14:creationId xmlns:p14="http://schemas.microsoft.com/office/powerpoint/2010/main" val="2715070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From this project, there are several findings. The racism scores changed significantly. These changes align with historical indicators of structural racism, indicating our index is a good metric of measuring the racism.</a:t>
            </a:r>
            <a:br>
              <a:rPr lang="en-US" sz="1800" dirty="0">
                <a:effectLst/>
                <a:latin typeface="Times New Roman" panose="02020603050405020304" pitchFamily="18" charset="0"/>
                <a:ea typeface="DengXian" panose="02010600030101010101" pitchFamily="2" charset="-122"/>
              </a:rPr>
            </a:br>
            <a:r>
              <a:rPr lang="en-US" sz="1800" dirty="0">
                <a:effectLst/>
                <a:latin typeface="Times New Roman" panose="02020603050405020304" pitchFamily="18" charset="0"/>
                <a:ea typeface="DengXian" panose="02010600030101010101" pitchFamily="2" charset="-122"/>
              </a:rPr>
              <a:t>The racial discrimination index provides a more immediate and timely potential for racism, disparities, and inequity analysis.</a:t>
            </a:r>
            <a:br>
              <a:rPr lang="en-US" sz="1800" dirty="0">
                <a:effectLst/>
                <a:latin typeface="Times New Roman" panose="02020603050405020304" pitchFamily="18" charset="0"/>
                <a:ea typeface="DengXian" panose="02010600030101010101" pitchFamily="2" charset="-122"/>
              </a:rPr>
            </a:br>
            <a:r>
              <a:rPr lang="en-US" sz="1800" dirty="0">
                <a:effectLst/>
                <a:latin typeface="Times New Roman" panose="02020603050405020304" pitchFamily="18" charset="0"/>
                <a:ea typeface="DengXian" panose="02010600030101010101" pitchFamily="2" charset="-122"/>
              </a:rPr>
              <a:t>This is the first study to report a relationship between a digital real-time racism score and multiple social determinants of health.</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17</a:t>
            </a:fld>
            <a:endParaRPr lang="en-US"/>
          </a:p>
        </p:txBody>
      </p:sp>
    </p:spTree>
    <p:extLst>
      <p:ext uri="{BB962C8B-B14F-4D97-AF65-F5344CB8AC3E}">
        <p14:creationId xmlns:p14="http://schemas.microsoft.com/office/powerpoint/2010/main" val="1331513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Since we got the index, we are interested in the relationship between the index and some health outcomes. Thus, for the second project, we examine the relationship between racism index and life expectancy among Black population in South Carolina.</a:t>
            </a:r>
            <a:endParaRPr lang="en-US" sz="1800" dirty="0"/>
          </a:p>
        </p:txBody>
      </p:sp>
      <p:sp>
        <p:nvSpPr>
          <p:cNvPr id="4" name="灯片编号占位符 3"/>
          <p:cNvSpPr>
            <a:spLocks noGrp="1"/>
          </p:cNvSpPr>
          <p:nvPr>
            <p:ph type="sldNum" sz="quarter" idx="5"/>
          </p:nvPr>
        </p:nvSpPr>
        <p:spPr/>
        <p:txBody>
          <a:bodyPr/>
          <a:lstStyle/>
          <a:p>
            <a:fld id="{5FA3E603-0EE4-3042-9661-047EB577E4A2}" type="slidenum">
              <a:rPr lang="en-US" smtClean="0"/>
              <a:t>18</a:t>
            </a:fld>
            <a:endParaRPr lang="en-US"/>
          </a:p>
        </p:txBody>
      </p:sp>
    </p:spTree>
    <p:extLst>
      <p:ext uri="{BB962C8B-B14F-4D97-AF65-F5344CB8AC3E}">
        <p14:creationId xmlns:p14="http://schemas.microsoft.com/office/powerpoint/2010/main" val="312855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Here, we would like to discover the relationship between the years of potential life lost (YPLL) and our index. So far, we already got the index. And the county-level YPLL rate is from County Health Rankings data. We were also considering some previously documented confounders for YPLL and racism from the ACS data.</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19</a:t>
            </a:fld>
            <a:endParaRPr lang="en-US"/>
          </a:p>
        </p:txBody>
      </p:sp>
    </p:spTree>
    <p:extLst>
      <p:ext uri="{BB962C8B-B14F-4D97-AF65-F5344CB8AC3E}">
        <p14:creationId xmlns:p14="http://schemas.microsoft.com/office/powerpoint/2010/main" val="775933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I will first present the introduction, and then introduce our two projects.</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2</a:t>
            </a:fld>
            <a:endParaRPr lang="en-US"/>
          </a:p>
        </p:txBody>
      </p:sp>
    </p:spTree>
    <p:extLst>
      <p:ext uri="{BB962C8B-B14F-4D97-AF65-F5344CB8AC3E}">
        <p14:creationId xmlns:p14="http://schemas.microsoft.com/office/powerpoint/2010/main" val="1986661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used the linear mixed effect model to measure the relationship. Unadjusted and multivariable linear mixed-effects models (LMMs) were used to examine the associations between various demographic and socioeconomic factors and the YPLL rate among Black populations.</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20</a:t>
            </a:fld>
            <a:endParaRPr lang="en-US"/>
          </a:p>
        </p:txBody>
      </p:sp>
    </p:spTree>
    <p:extLst>
      <p:ext uri="{BB962C8B-B14F-4D97-AF65-F5344CB8AC3E}">
        <p14:creationId xmlns:p14="http://schemas.microsoft.com/office/powerpoint/2010/main" val="813817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Before fitting the model, we did simple regression to see the crude relationship between our index and some common existing index. We can see from the plots that the relationship with life expectancy for Black, age-adjusted YPLL rate, log household income, residential segregation index, and number of deaths due to homicide were significant. The relationship with percentage of Black children living in poverty was not significant.</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21</a:t>
            </a:fld>
            <a:endParaRPr lang="en-US"/>
          </a:p>
        </p:txBody>
      </p:sp>
    </p:spTree>
    <p:extLst>
      <p:ext uri="{BB962C8B-B14F-4D97-AF65-F5344CB8AC3E}">
        <p14:creationId xmlns:p14="http://schemas.microsoft.com/office/powerpoint/2010/main" val="1766916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After fitting the mixed model, we got this result table.</a:t>
            </a:r>
            <a:b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b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From the model adjusting for demographics and socio-economic predictors, logarithm of positive ratio index, the percentage of population that is female, and that is unemployed were associated with an increasing YPLL.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22</a:t>
            </a:fld>
            <a:endParaRPr lang="en-US"/>
          </a:p>
        </p:txBody>
      </p:sp>
    </p:spTree>
    <p:extLst>
      <p:ext uri="{BB962C8B-B14F-4D97-AF65-F5344CB8AC3E}">
        <p14:creationId xmlns:p14="http://schemas.microsoft.com/office/powerpoint/2010/main" val="1074953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got our main findings for the second project. There are significant associations between this human-AI-collaborated racial discrimination index measure with these four predictors. Also, the racial discrimination index was associated with increased YPLL.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23</a:t>
            </a:fld>
            <a:endParaRPr lang="en-US"/>
          </a:p>
        </p:txBody>
      </p:sp>
    </p:spTree>
    <p:extLst>
      <p:ext uri="{BB962C8B-B14F-4D97-AF65-F5344CB8AC3E}">
        <p14:creationId xmlns:p14="http://schemas.microsoft.com/office/powerpoint/2010/main" val="3934031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From two projects I presented, there are several implications. Targeted interventions are urgently needed to address systemic racism and socio-economic disparities to improve health outcomes among Black communities.</a:t>
            </a:r>
            <a:b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b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Interventions must extend beyond traditional realms of systemic oppression to encompass digital spaces for timely interventions.</a:t>
            </a:r>
            <a:b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b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Social media data and AI technology have the potential to be viable tools for monitoring and addressing racial discrimination in real-time.</a:t>
            </a:r>
            <a:b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b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Leveraging innovative approaches developed and validated by this study can inform policymakers, public health officials, and researchers for more effective strategies to prevent racism-related consequences such as YPLL.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24</a:t>
            </a:fld>
            <a:endParaRPr lang="en-US"/>
          </a:p>
        </p:txBody>
      </p:sp>
    </p:spTree>
    <p:extLst>
      <p:ext uri="{BB962C8B-B14F-4D97-AF65-F5344CB8AC3E}">
        <p14:creationId xmlns:p14="http://schemas.microsoft.com/office/powerpoint/2010/main" val="2381246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study highlights the significant impact of racial discrimination on health outcomes among Black populations in South Carolina.</a:t>
            </a:r>
          </a:p>
          <a:p>
            <a:r>
              <a:rPr lang="en-US" dirty="0"/>
              <a:t>It emphasiz</a:t>
            </a:r>
            <a:r>
              <a:rPr lang="en-US" altLang="zh-CN" dirty="0"/>
              <a:t>es</a:t>
            </a:r>
            <a:r>
              <a:rPr lang="en-US" dirty="0"/>
              <a:t> the role of structural racism and socioeconomic disparities in perpetuating health inequities among racially marginalized communities.</a:t>
            </a:r>
          </a:p>
          <a:p>
            <a:r>
              <a:rPr lang="en-US" dirty="0"/>
              <a:t>The study utilizes social media data and AI to capture real-time expressions of racial discrimination, extending beyond traditional measures of racism.</a:t>
            </a:r>
          </a:p>
          <a:p>
            <a:r>
              <a:rPr lang="en-US" dirty="0"/>
              <a:t>This approach offers a novel and comprehensive method for studying racism in contemporary society, complementing traditional research methods and providing a clearer understanding of its impact on health outcomes.</a:t>
            </a:r>
          </a:p>
          <a:p>
            <a:endParaRPr lang="en-US" dirty="0"/>
          </a:p>
          <a:p>
            <a:endParaRPr lang="en-US" dirty="0"/>
          </a:p>
          <a:p>
            <a:r>
              <a:rPr lang="en-US" dirty="0"/>
              <a:t>Issues of representativeness, including discriminatory remarks expressed using non-discriminatory terms and uneven posting behavior, complicate interpretation and generalizability.</a:t>
            </a:r>
          </a:p>
          <a:p>
            <a:r>
              <a:rPr lang="en-US" dirty="0"/>
              <a:t>The study's focus on South Carolina limits generalizability to other geographic regions, despite analyzing a substantial number of posts and undergoing multiple validation processes.</a:t>
            </a:r>
          </a:p>
          <a:p>
            <a:r>
              <a:rPr lang="en-US" dirty="0"/>
              <a:t>Future research should explore the methodology's applicability in diverse contexts and assess the effectiveness of interventions targeting racial discrimination and health outcomes among marginalized populations.</a:t>
            </a:r>
          </a:p>
          <a:p>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25</a:t>
            </a:fld>
            <a:endParaRPr lang="en-US"/>
          </a:p>
        </p:txBody>
      </p:sp>
    </p:spTree>
    <p:extLst>
      <p:ext uri="{BB962C8B-B14F-4D97-AF65-F5344CB8AC3E}">
        <p14:creationId xmlns:p14="http://schemas.microsoft.com/office/powerpoint/2010/main" val="569341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5FA3E603-0EE4-3042-9661-047EB577E4A2}" type="slidenum">
              <a:rPr lang="en-US" smtClean="0"/>
              <a:t>26</a:t>
            </a:fld>
            <a:endParaRPr lang="en-US"/>
          </a:p>
        </p:txBody>
      </p:sp>
    </p:spTree>
    <p:extLst>
      <p:ext uri="{BB962C8B-B14F-4D97-AF65-F5344CB8AC3E}">
        <p14:creationId xmlns:p14="http://schemas.microsoft.com/office/powerpoint/2010/main" val="162825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27</a:t>
            </a:fld>
            <a:endParaRPr lang="en-US"/>
          </a:p>
        </p:txBody>
      </p:sp>
    </p:spTree>
    <p:extLst>
      <p:ext uri="{BB962C8B-B14F-4D97-AF65-F5344CB8AC3E}">
        <p14:creationId xmlns:p14="http://schemas.microsoft.com/office/powerpoint/2010/main" val="2058687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dirty="0">
                <a:effectLst/>
                <a:latin typeface="Times New Roman" panose="02020603050405020304" pitchFamily="18" charset="0"/>
                <a:ea typeface="DengXian" panose="02010600030101010101" pitchFamily="2" charset="-122"/>
              </a:rPr>
              <a:t>Nowadays, racial discrimination is a big problem that cannot be ignored. Over 35% of Americans identify as members of racial minority groups. While diversity is a strength, it’s important to note the challenges that racial and ethnic minorities face. Some racial minority populations have persistently experienced adverse health outcomes.</a:t>
            </a:r>
            <a:br>
              <a:rPr lang="en-US" sz="1800" dirty="0">
                <a:effectLst/>
                <a:latin typeface="Times New Roman" panose="02020603050405020304" pitchFamily="18" charset="0"/>
                <a:ea typeface="DengXian" panose="02010600030101010101" pitchFamily="2" charset="-122"/>
              </a:rPr>
            </a:br>
            <a:r>
              <a:rPr lang="en-US" sz="1800" dirty="0">
                <a:effectLst/>
                <a:latin typeface="Times New Roman" panose="02020603050405020304" pitchFamily="18" charset="0"/>
                <a:ea typeface="DengXian" panose="02010600030101010101" pitchFamily="2" charset="-122"/>
              </a:rPr>
              <a:t>Racism has its levels. From the right figure, we can see there are four levels of racism, including systemic, institutional, interpersonal, and internalized racism.</a:t>
            </a:r>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3</a:t>
            </a:fld>
            <a:endParaRPr lang="en-US"/>
          </a:p>
        </p:txBody>
      </p:sp>
    </p:spTree>
    <p:extLst>
      <p:ext uri="{BB962C8B-B14F-4D97-AF65-F5344CB8AC3E}">
        <p14:creationId xmlns:p14="http://schemas.microsoft.com/office/powerpoint/2010/main" val="177043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Many references presented that racism has been considered as one key contributor fueling health disparities. Racial discrimination leads to unequal access to essential resources like education, jobs, housing, and health services. This scarcity of resources exacerbates health disparities between Black and white communities, as marginalized individuals face barriers to adopting healthy behaviors.</a:t>
            </a:r>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4</a:t>
            </a:fld>
            <a:endParaRPr lang="en-US"/>
          </a:p>
        </p:txBody>
      </p:sp>
    </p:spTree>
    <p:extLst>
      <p:ext uri="{BB962C8B-B14F-4D97-AF65-F5344CB8AC3E}">
        <p14:creationId xmlns:p14="http://schemas.microsoft.com/office/powerpoint/2010/main" val="262684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Although racism is quite a huge issue, racism metrics mostly rely on outdated ecological data. Some measures of racism relied on social demographics, such as Racial residential segregation, and Black-to-White ratios of education attainment, employment, and incarceration.</a:t>
            </a:r>
            <a:br>
              <a:rPr lang="en-US" sz="1800" dirty="0">
                <a:effectLst/>
                <a:latin typeface="Times New Roman" panose="02020603050405020304" pitchFamily="18" charset="0"/>
                <a:ea typeface="DengXian" panose="02010600030101010101" pitchFamily="2" charset="-122"/>
              </a:rPr>
            </a:br>
            <a:r>
              <a:rPr lang="en-US" sz="1800" dirty="0">
                <a:effectLst/>
                <a:latin typeface="Times New Roman" panose="02020603050405020304" pitchFamily="18" charset="0"/>
                <a:ea typeface="DengXian" panose="02010600030101010101" pitchFamily="2" charset="-122"/>
              </a:rPr>
              <a:t>These measures have disadvantages. They are not able to capture multi-level racism, such as institutional operations and interpersonal discriminatory behaviors. They cannot measure multi-dimensional racism neither, such as segregation, wealth, and education.</a:t>
            </a:r>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5</a:t>
            </a:fld>
            <a:endParaRPr lang="en-US"/>
          </a:p>
        </p:txBody>
      </p:sp>
    </p:spTree>
    <p:extLst>
      <p:ext uri="{BB962C8B-B14F-4D97-AF65-F5344CB8AC3E}">
        <p14:creationId xmlns:p14="http://schemas.microsoft.com/office/powerpoint/2010/main" val="262684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Thus, for the research gaps, we have Limited focus on developing measures for studying racism at the interpersonal level, Limited research using social media data to explore the complexities of racism. And also, The conceptualization and operationalization of racism have been heavily relying on self-reported perceived discrimination or historical structural factors.</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6</a:t>
            </a:fld>
            <a:endParaRPr lang="en-US"/>
          </a:p>
        </p:txBody>
      </p:sp>
    </p:spTree>
    <p:extLst>
      <p:ext uri="{BB962C8B-B14F-4D97-AF65-F5344CB8AC3E}">
        <p14:creationId xmlns:p14="http://schemas.microsoft.com/office/powerpoint/2010/main" val="164414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To fill these gaps, we did two projects. For the first project, our objectives were to develop and investigate racism index using real-time social media data and machine learning techniques. For the second project, we further tested whether developed racism index was associated with health outcome – starting from Years of Potential Life Lost among Black populations.</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7</a:t>
            </a:fld>
            <a:endParaRPr lang="en-US"/>
          </a:p>
        </p:txBody>
      </p:sp>
    </p:spTree>
    <p:extLst>
      <p:ext uri="{BB962C8B-B14F-4D97-AF65-F5344CB8AC3E}">
        <p14:creationId xmlns:p14="http://schemas.microsoft.com/office/powerpoint/2010/main" val="168766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There are three main procedures for the first project to develop and investigate the racism index. First, we identified messages on Twitter that contain racist or discriminatory content. Then, we developed a new racism measure. After this, we investigated the geospatial distributions in real-time racism.</a:t>
            </a:r>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8</a:t>
            </a:fld>
            <a:endParaRPr lang="en-US"/>
          </a:p>
        </p:txBody>
      </p:sp>
    </p:spTree>
    <p:extLst>
      <p:ext uri="{BB962C8B-B14F-4D97-AF65-F5344CB8AC3E}">
        <p14:creationId xmlns:p14="http://schemas.microsoft.com/office/powerpoint/2010/main" val="326507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Here is the study flow chart. For some of the main parts, I will discuss in detail. First, we derived twitter posts from July 2016 to December 2022 with their IP address. Using 26 racism slurs, words or phrases, we narrowed down to the posts containing discriminatory words against Black population. Then, we did the data cleaning, and got over 362 thousand posts left.</a:t>
            </a:r>
            <a:b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b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Sometimes, a tweet will contain a joke or type of self-deprecation among black people, or a tweet can probably message an endearment among the black community. So, after the data steps, we trained AI with supervision to label the posts that contain discriminatory remarks.</a:t>
            </a:r>
            <a:b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b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randomly sampled 1,000 posts and two racial minority professionals labeled these posts. We separated the data into a train set and a test set. If the test accuracy is below 90%, we would add another 500 random posts and redo all the procedures to make the AI model more accurate. After the accuracy reached 90%, we applied the model to label all the twitter posts.</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5FA3E603-0EE4-3042-9661-047EB577E4A2}" type="slidenum">
              <a:rPr lang="en-US" smtClean="0"/>
              <a:t>9</a:t>
            </a:fld>
            <a:endParaRPr lang="en-US"/>
          </a:p>
        </p:txBody>
      </p:sp>
    </p:spTree>
    <p:extLst>
      <p:ext uri="{BB962C8B-B14F-4D97-AF65-F5344CB8AC3E}">
        <p14:creationId xmlns:p14="http://schemas.microsoft.com/office/powerpoint/2010/main" val="695989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8CF68-5925-19FC-7A2E-885A10424B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C25F83-90A4-0FB0-BF6F-1A00CCA9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7A89A7-7ACC-4DFE-D4B9-B39C7E04D561}"/>
              </a:ext>
            </a:extLst>
          </p:cNvPr>
          <p:cNvSpPr>
            <a:spLocks noGrp="1"/>
          </p:cNvSpPr>
          <p:nvPr>
            <p:ph type="dt" sz="half" idx="10"/>
          </p:nvPr>
        </p:nvSpPr>
        <p:spPr/>
        <p:txBody>
          <a:bodyPr/>
          <a:lstStyle/>
          <a:p>
            <a:fld id="{98F34152-EDC0-4CAB-A350-47B51F742D5C}" type="datetimeFigureOut">
              <a:rPr lang="en-US" smtClean="0"/>
              <a:t>4/2/2024</a:t>
            </a:fld>
            <a:endParaRPr lang="en-US"/>
          </a:p>
        </p:txBody>
      </p:sp>
      <p:sp>
        <p:nvSpPr>
          <p:cNvPr id="5" name="Footer Placeholder 4">
            <a:extLst>
              <a:ext uri="{FF2B5EF4-FFF2-40B4-BE49-F238E27FC236}">
                <a16:creationId xmlns:a16="http://schemas.microsoft.com/office/drawing/2014/main" id="{B61F5E5D-9172-D421-354C-385E42FE4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BC9F2-E4A2-57E7-C66D-6E9EA5B36C23}"/>
              </a:ext>
            </a:extLst>
          </p:cNvPr>
          <p:cNvSpPr>
            <a:spLocks noGrp="1"/>
          </p:cNvSpPr>
          <p:nvPr>
            <p:ph type="sldNum" sz="quarter" idx="12"/>
          </p:nvPr>
        </p:nvSpPr>
        <p:spPr/>
        <p:txBody>
          <a:bodyPr/>
          <a:lstStyle/>
          <a:p>
            <a:fld id="{B4E9AFF7-6653-6A4D-A979-64D2F5BECA26}" type="slidenum">
              <a:rPr lang="en-US" smtClean="0"/>
              <a:pPr/>
              <a:t>‹#›</a:t>
            </a:fld>
            <a:endParaRPr lang="en-US"/>
          </a:p>
        </p:txBody>
      </p:sp>
    </p:spTree>
    <p:extLst>
      <p:ext uri="{BB962C8B-B14F-4D97-AF65-F5344CB8AC3E}">
        <p14:creationId xmlns:p14="http://schemas.microsoft.com/office/powerpoint/2010/main" val="1865433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F7B49-DA35-AB27-2C9B-0892CFB289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5995A1-E47F-0E0B-0966-374327789D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3BE724-25BD-0959-1A6E-469F650093A3}"/>
              </a:ext>
            </a:extLst>
          </p:cNvPr>
          <p:cNvSpPr>
            <a:spLocks noGrp="1"/>
          </p:cNvSpPr>
          <p:nvPr>
            <p:ph type="dt" sz="half" idx="10"/>
          </p:nvPr>
        </p:nvSpPr>
        <p:spPr/>
        <p:txBody>
          <a:bodyPr/>
          <a:lstStyle/>
          <a:p>
            <a:fld id="{98F34152-EDC0-4CAB-A350-47B51F742D5C}" type="datetimeFigureOut">
              <a:rPr lang="en-US" smtClean="0"/>
              <a:t>4/2/2024</a:t>
            </a:fld>
            <a:endParaRPr lang="en-US"/>
          </a:p>
        </p:txBody>
      </p:sp>
      <p:sp>
        <p:nvSpPr>
          <p:cNvPr id="5" name="Footer Placeholder 4">
            <a:extLst>
              <a:ext uri="{FF2B5EF4-FFF2-40B4-BE49-F238E27FC236}">
                <a16:creationId xmlns:a16="http://schemas.microsoft.com/office/drawing/2014/main" id="{C60BB20B-F01A-E977-0AFE-05DF759A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8E428-BE7C-9FD2-786F-11E855AC36C6}"/>
              </a:ext>
            </a:extLst>
          </p:cNvPr>
          <p:cNvSpPr>
            <a:spLocks noGrp="1"/>
          </p:cNvSpPr>
          <p:nvPr>
            <p:ph type="sldNum" sz="quarter" idx="12"/>
          </p:nvPr>
        </p:nvSpPr>
        <p:spPr/>
        <p:txBody>
          <a:bodyPr/>
          <a:lstStyle/>
          <a:p>
            <a:fld id="{B4E9AFF7-6653-6A4D-A979-64D2F5BECA26}" type="slidenum">
              <a:rPr lang="en-US" smtClean="0"/>
              <a:pPr/>
              <a:t>‹#›</a:t>
            </a:fld>
            <a:endParaRPr lang="en-US"/>
          </a:p>
        </p:txBody>
      </p:sp>
    </p:spTree>
    <p:extLst>
      <p:ext uri="{BB962C8B-B14F-4D97-AF65-F5344CB8AC3E}">
        <p14:creationId xmlns:p14="http://schemas.microsoft.com/office/powerpoint/2010/main" val="338513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915356-DB2F-CFF1-571B-40057EE504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79BE0C-5F96-F70B-CA58-0576E61133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AD90D-84F0-7A1D-C1C3-139E68DF0162}"/>
              </a:ext>
            </a:extLst>
          </p:cNvPr>
          <p:cNvSpPr>
            <a:spLocks noGrp="1"/>
          </p:cNvSpPr>
          <p:nvPr>
            <p:ph type="dt" sz="half" idx="10"/>
          </p:nvPr>
        </p:nvSpPr>
        <p:spPr/>
        <p:txBody>
          <a:bodyPr/>
          <a:lstStyle/>
          <a:p>
            <a:fld id="{98F34152-EDC0-4CAB-A350-47B51F742D5C}" type="datetimeFigureOut">
              <a:rPr lang="en-US" smtClean="0"/>
              <a:t>4/2/2024</a:t>
            </a:fld>
            <a:endParaRPr lang="en-US"/>
          </a:p>
        </p:txBody>
      </p:sp>
      <p:sp>
        <p:nvSpPr>
          <p:cNvPr id="5" name="Footer Placeholder 4">
            <a:extLst>
              <a:ext uri="{FF2B5EF4-FFF2-40B4-BE49-F238E27FC236}">
                <a16:creationId xmlns:a16="http://schemas.microsoft.com/office/drawing/2014/main" id="{CA097A11-B352-39BF-79B1-3AECD6633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995FB-B747-3A4A-5538-090FF4251A6B}"/>
              </a:ext>
            </a:extLst>
          </p:cNvPr>
          <p:cNvSpPr>
            <a:spLocks noGrp="1"/>
          </p:cNvSpPr>
          <p:nvPr>
            <p:ph type="sldNum" sz="quarter" idx="12"/>
          </p:nvPr>
        </p:nvSpPr>
        <p:spPr/>
        <p:txBody>
          <a:bodyPr/>
          <a:lstStyle/>
          <a:p>
            <a:fld id="{B4E9AFF7-6653-6A4D-A979-64D2F5BECA26}" type="slidenum">
              <a:rPr lang="en-US" smtClean="0"/>
              <a:pPr/>
              <a:t>‹#›</a:t>
            </a:fld>
            <a:endParaRPr lang="en-US"/>
          </a:p>
        </p:txBody>
      </p:sp>
    </p:spTree>
    <p:extLst>
      <p:ext uri="{BB962C8B-B14F-4D97-AF65-F5344CB8AC3E}">
        <p14:creationId xmlns:p14="http://schemas.microsoft.com/office/powerpoint/2010/main" val="2692148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967268-915E-1343-8378-870C22135B24}"/>
              </a:ext>
            </a:extLst>
          </p:cNvPr>
          <p:cNvSpPr>
            <a:spLocks noGrp="1"/>
          </p:cNvSpPr>
          <p:nvPr>
            <p:ph type="title"/>
          </p:nvPr>
        </p:nvSpPr>
        <p:spPr>
          <a:xfrm>
            <a:off x="0" y="-1488727"/>
            <a:ext cx="10515600" cy="1325563"/>
          </a:xfrm>
        </p:spPr>
        <p:txBody>
          <a:bodyPr/>
          <a:lstStyle/>
          <a:p>
            <a:r>
              <a:rPr lang="zh-CN" altLang="en-US"/>
              <a:t>单击此处编辑母版标题样式</a:t>
            </a:r>
            <a:endParaRPr lang="en-US"/>
          </a:p>
        </p:txBody>
      </p:sp>
      <p:sp>
        <p:nvSpPr>
          <p:cNvPr id="3" name="Footer Placeholder 2">
            <a:extLst>
              <a:ext uri="{FF2B5EF4-FFF2-40B4-BE49-F238E27FC236}">
                <a16:creationId xmlns:a16="http://schemas.microsoft.com/office/drawing/2014/main" id="{7AE991BC-E157-B340-860E-81A4EBD04B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6805CF-1707-5749-8109-20FA44953EE0}"/>
              </a:ext>
            </a:extLst>
          </p:cNvPr>
          <p:cNvSpPr>
            <a:spLocks noGrp="1"/>
          </p:cNvSpPr>
          <p:nvPr>
            <p:ph type="sldNum" sz="quarter" idx="12"/>
          </p:nvPr>
        </p:nvSpPr>
        <p:spPr>
          <a:xfrm>
            <a:off x="838200" y="6004322"/>
            <a:ext cx="2605644"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69474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34F56-6DBA-1428-8223-FE3608B198DD}"/>
              </a:ext>
            </a:extLst>
          </p:cNvPr>
          <p:cNvSpPr>
            <a:spLocks noGrp="1"/>
          </p:cNvSpPr>
          <p:nvPr>
            <p:ph type="title"/>
          </p:nvPr>
        </p:nvSpPr>
        <p:spPr/>
        <p:txBody>
          <a:bodyPr/>
          <a:lstStyle>
            <a:lvl1pPr>
              <a:defRPr>
                <a:latin typeface="Amasis MT Pro Black" panose="02040A04050005020304"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96C19D5-9041-EE4E-2977-D8A11C533E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427E86-CD0C-A694-074F-69B9842FF0FC}"/>
              </a:ext>
            </a:extLst>
          </p:cNvPr>
          <p:cNvSpPr>
            <a:spLocks noGrp="1"/>
          </p:cNvSpPr>
          <p:nvPr>
            <p:ph type="dt" sz="half" idx="10"/>
          </p:nvPr>
        </p:nvSpPr>
        <p:spPr/>
        <p:txBody>
          <a:bodyPr/>
          <a:lstStyle/>
          <a:p>
            <a:fld id="{98F34152-EDC0-4CAB-A350-47B51F742D5C}" type="datetimeFigureOut">
              <a:rPr lang="en-US" smtClean="0"/>
              <a:t>4/2/2024</a:t>
            </a:fld>
            <a:endParaRPr lang="en-US"/>
          </a:p>
        </p:txBody>
      </p:sp>
      <p:sp>
        <p:nvSpPr>
          <p:cNvPr id="5" name="Footer Placeholder 4">
            <a:extLst>
              <a:ext uri="{FF2B5EF4-FFF2-40B4-BE49-F238E27FC236}">
                <a16:creationId xmlns:a16="http://schemas.microsoft.com/office/drawing/2014/main" id="{81E6318A-9D01-6477-289D-E04067482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91DA5-99CC-C5A8-A8C0-E7B79644E495}"/>
              </a:ext>
            </a:extLst>
          </p:cNvPr>
          <p:cNvSpPr>
            <a:spLocks noGrp="1"/>
          </p:cNvSpPr>
          <p:nvPr>
            <p:ph type="sldNum" sz="quarter" idx="12"/>
          </p:nvPr>
        </p:nvSpPr>
        <p:spPr/>
        <p:txBody>
          <a:bodyPr/>
          <a:lstStyle/>
          <a:p>
            <a:fld id="{B4E9AFF7-6653-6A4D-A979-64D2F5BECA26}" type="slidenum">
              <a:rPr lang="en-US" smtClean="0"/>
              <a:pPr/>
              <a:t>‹#›</a:t>
            </a:fld>
            <a:endParaRPr lang="en-US"/>
          </a:p>
        </p:txBody>
      </p:sp>
    </p:spTree>
    <p:extLst>
      <p:ext uri="{BB962C8B-B14F-4D97-AF65-F5344CB8AC3E}">
        <p14:creationId xmlns:p14="http://schemas.microsoft.com/office/powerpoint/2010/main" val="6810213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114F-3E78-39D7-7C13-21154F5AF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E6228-8E0A-4F0B-6EAB-B0F0D54B3B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958041-43ED-E157-8FB5-FABC0A9AB96C}"/>
              </a:ext>
            </a:extLst>
          </p:cNvPr>
          <p:cNvSpPr>
            <a:spLocks noGrp="1"/>
          </p:cNvSpPr>
          <p:nvPr>
            <p:ph type="dt" sz="half" idx="10"/>
          </p:nvPr>
        </p:nvSpPr>
        <p:spPr/>
        <p:txBody>
          <a:bodyPr/>
          <a:lstStyle/>
          <a:p>
            <a:fld id="{98F34152-EDC0-4CAB-A350-47B51F742D5C}" type="datetimeFigureOut">
              <a:rPr lang="en-US" smtClean="0"/>
              <a:t>4/2/2024</a:t>
            </a:fld>
            <a:endParaRPr lang="en-US"/>
          </a:p>
        </p:txBody>
      </p:sp>
      <p:sp>
        <p:nvSpPr>
          <p:cNvPr id="5" name="Footer Placeholder 4">
            <a:extLst>
              <a:ext uri="{FF2B5EF4-FFF2-40B4-BE49-F238E27FC236}">
                <a16:creationId xmlns:a16="http://schemas.microsoft.com/office/drawing/2014/main" id="{DC985CFA-7ADA-DF53-FD44-D8397002B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884C1-D8A1-0478-4E5C-B9B9105B5266}"/>
              </a:ext>
            </a:extLst>
          </p:cNvPr>
          <p:cNvSpPr>
            <a:spLocks noGrp="1"/>
          </p:cNvSpPr>
          <p:nvPr>
            <p:ph type="sldNum" sz="quarter" idx="12"/>
          </p:nvPr>
        </p:nvSpPr>
        <p:spPr/>
        <p:txBody>
          <a:bodyPr/>
          <a:lstStyle/>
          <a:p>
            <a:fld id="{B4E9AFF7-6653-6A4D-A979-64D2F5BECA26}" type="slidenum">
              <a:rPr lang="en-US" smtClean="0"/>
              <a:pPr/>
              <a:t>‹#›</a:t>
            </a:fld>
            <a:endParaRPr lang="en-US"/>
          </a:p>
        </p:txBody>
      </p:sp>
    </p:spTree>
    <p:extLst>
      <p:ext uri="{BB962C8B-B14F-4D97-AF65-F5344CB8AC3E}">
        <p14:creationId xmlns:p14="http://schemas.microsoft.com/office/powerpoint/2010/main" val="2440762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60AD-8B29-C875-58B8-A92778B233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8811DA-32F9-94DC-2E3B-44C075D65D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B6A4F0-00CC-A573-1A2E-E8E230621D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0573C4-9DDA-CDD4-AE65-1E0D8F140393}"/>
              </a:ext>
            </a:extLst>
          </p:cNvPr>
          <p:cNvSpPr>
            <a:spLocks noGrp="1"/>
          </p:cNvSpPr>
          <p:nvPr>
            <p:ph type="dt" sz="half" idx="10"/>
          </p:nvPr>
        </p:nvSpPr>
        <p:spPr/>
        <p:txBody>
          <a:bodyPr/>
          <a:lstStyle/>
          <a:p>
            <a:fld id="{98F34152-EDC0-4CAB-A350-47B51F742D5C}" type="datetimeFigureOut">
              <a:rPr lang="en-US" smtClean="0"/>
              <a:t>4/2/2024</a:t>
            </a:fld>
            <a:endParaRPr lang="en-US"/>
          </a:p>
        </p:txBody>
      </p:sp>
      <p:sp>
        <p:nvSpPr>
          <p:cNvPr id="6" name="Footer Placeholder 5">
            <a:extLst>
              <a:ext uri="{FF2B5EF4-FFF2-40B4-BE49-F238E27FC236}">
                <a16:creationId xmlns:a16="http://schemas.microsoft.com/office/drawing/2014/main" id="{92D56934-95CB-BAA5-EE00-66C4C2425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D5EA41-5BFE-B8C3-0717-F811400BF46A}"/>
              </a:ext>
            </a:extLst>
          </p:cNvPr>
          <p:cNvSpPr>
            <a:spLocks noGrp="1"/>
          </p:cNvSpPr>
          <p:nvPr>
            <p:ph type="sldNum" sz="quarter" idx="12"/>
          </p:nvPr>
        </p:nvSpPr>
        <p:spPr/>
        <p:txBody>
          <a:bodyPr/>
          <a:lstStyle/>
          <a:p>
            <a:fld id="{B4E9AFF7-6653-6A4D-A979-64D2F5BECA26}" type="slidenum">
              <a:rPr lang="en-US" smtClean="0"/>
              <a:pPr/>
              <a:t>‹#›</a:t>
            </a:fld>
            <a:endParaRPr lang="en-US"/>
          </a:p>
        </p:txBody>
      </p:sp>
    </p:spTree>
    <p:extLst>
      <p:ext uri="{BB962C8B-B14F-4D97-AF65-F5344CB8AC3E}">
        <p14:creationId xmlns:p14="http://schemas.microsoft.com/office/powerpoint/2010/main" val="3869193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16D6-3232-BCB2-6B5E-3A3CF59748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5D9ABA-5F2E-2945-9832-8EF5F395D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B83423-3E88-B0B7-7E0A-308D832A1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1CB1F4-BF3C-C038-0F69-176998C0BB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E3AE3F-7660-9599-ACEE-867B6431FE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355893-D9C7-BEB8-A9CC-6104B9D4D8FD}"/>
              </a:ext>
            </a:extLst>
          </p:cNvPr>
          <p:cNvSpPr>
            <a:spLocks noGrp="1"/>
          </p:cNvSpPr>
          <p:nvPr>
            <p:ph type="dt" sz="half" idx="10"/>
          </p:nvPr>
        </p:nvSpPr>
        <p:spPr/>
        <p:txBody>
          <a:bodyPr/>
          <a:lstStyle/>
          <a:p>
            <a:fld id="{98F34152-EDC0-4CAB-A350-47B51F742D5C}" type="datetimeFigureOut">
              <a:rPr lang="en-US" smtClean="0"/>
              <a:t>4/2/2024</a:t>
            </a:fld>
            <a:endParaRPr lang="en-US"/>
          </a:p>
        </p:txBody>
      </p:sp>
      <p:sp>
        <p:nvSpPr>
          <p:cNvPr id="8" name="Footer Placeholder 7">
            <a:extLst>
              <a:ext uri="{FF2B5EF4-FFF2-40B4-BE49-F238E27FC236}">
                <a16:creationId xmlns:a16="http://schemas.microsoft.com/office/drawing/2014/main" id="{76B43611-EFE9-91F6-9CCA-5BEDE634A7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DC0D7E-26B3-8CFD-5C31-AD659C075058}"/>
              </a:ext>
            </a:extLst>
          </p:cNvPr>
          <p:cNvSpPr>
            <a:spLocks noGrp="1"/>
          </p:cNvSpPr>
          <p:nvPr>
            <p:ph type="sldNum" sz="quarter" idx="12"/>
          </p:nvPr>
        </p:nvSpPr>
        <p:spPr/>
        <p:txBody>
          <a:bodyPr/>
          <a:lstStyle/>
          <a:p>
            <a:fld id="{B4E9AFF7-6653-6A4D-A979-64D2F5BECA26}" type="slidenum">
              <a:rPr lang="en-US" smtClean="0"/>
              <a:pPr/>
              <a:t>‹#›</a:t>
            </a:fld>
            <a:endParaRPr lang="en-US"/>
          </a:p>
        </p:txBody>
      </p:sp>
    </p:spTree>
    <p:extLst>
      <p:ext uri="{BB962C8B-B14F-4D97-AF65-F5344CB8AC3E}">
        <p14:creationId xmlns:p14="http://schemas.microsoft.com/office/powerpoint/2010/main" val="339111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F0D8-4A51-3F59-0D11-EFA2A5AA59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39387F-6FF2-DF87-C277-A2DF17FB9470}"/>
              </a:ext>
            </a:extLst>
          </p:cNvPr>
          <p:cNvSpPr>
            <a:spLocks noGrp="1"/>
          </p:cNvSpPr>
          <p:nvPr>
            <p:ph type="dt" sz="half" idx="10"/>
          </p:nvPr>
        </p:nvSpPr>
        <p:spPr/>
        <p:txBody>
          <a:bodyPr/>
          <a:lstStyle/>
          <a:p>
            <a:fld id="{98F34152-EDC0-4CAB-A350-47B51F742D5C}" type="datetimeFigureOut">
              <a:rPr lang="en-US" smtClean="0"/>
              <a:t>4/2/2024</a:t>
            </a:fld>
            <a:endParaRPr lang="en-US"/>
          </a:p>
        </p:txBody>
      </p:sp>
      <p:sp>
        <p:nvSpPr>
          <p:cNvPr id="4" name="Footer Placeholder 3">
            <a:extLst>
              <a:ext uri="{FF2B5EF4-FFF2-40B4-BE49-F238E27FC236}">
                <a16:creationId xmlns:a16="http://schemas.microsoft.com/office/drawing/2014/main" id="{638D431C-8078-09E1-BA1D-9883876908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209B17-4ED4-903F-8EE5-3994705CBB72}"/>
              </a:ext>
            </a:extLst>
          </p:cNvPr>
          <p:cNvSpPr>
            <a:spLocks noGrp="1"/>
          </p:cNvSpPr>
          <p:nvPr>
            <p:ph type="sldNum" sz="quarter" idx="12"/>
          </p:nvPr>
        </p:nvSpPr>
        <p:spPr/>
        <p:txBody>
          <a:bodyPr/>
          <a:lstStyle/>
          <a:p>
            <a:fld id="{B4E9AFF7-6653-6A4D-A979-64D2F5BECA26}" type="slidenum">
              <a:rPr lang="en-US" smtClean="0"/>
              <a:pPr/>
              <a:t>‹#›</a:t>
            </a:fld>
            <a:endParaRPr lang="en-US"/>
          </a:p>
        </p:txBody>
      </p:sp>
    </p:spTree>
    <p:extLst>
      <p:ext uri="{BB962C8B-B14F-4D97-AF65-F5344CB8AC3E}">
        <p14:creationId xmlns:p14="http://schemas.microsoft.com/office/powerpoint/2010/main" val="2350000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C0D15-70E0-33F1-0D43-1AF11D61AFAE}"/>
              </a:ext>
            </a:extLst>
          </p:cNvPr>
          <p:cNvSpPr>
            <a:spLocks noGrp="1"/>
          </p:cNvSpPr>
          <p:nvPr>
            <p:ph type="dt" sz="half" idx="10"/>
          </p:nvPr>
        </p:nvSpPr>
        <p:spPr/>
        <p:txBody>
          <a:bodyPr/>
          <a:lstStyle/>
          <a:p>
            <a:fld id="{98F34152-EDC0-4CAB-A350-47B51F742D5C}" type="datetimeFigureOut">
              <a:rPr lang="en-US" smtClean="0"/>
              <a:t>4/2/2024</a:t>
            </a:fld>
            <a:endParaRPr lang="en-US"/>
          </a:p>
        </p:txBody>
      </p:sp>
      <p:sp>
        <p:nvSpPr>
          <p:cNvPr id="3" name="Footer Placeholder 2">
            <a:extLst>
              <a:ext uri="{FF2B5EF4-FFF2-40B4-BE49-F238E27FC236}">
                <a16:creationId xmlns:a16="http://schemas.microsoft.com/office/drawing/2014/main" id="{A751C278-2D38-BAAF-0F9A-94A458E06A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75BE00-9022-AB53-5B3E-BD29CB17C258}"/>
              </a:ext>
            </a:extLst>
          </p:cNvPr>
          <p:cNvSpPr>
            <a:spLocks noGrp="1"/>
          </p:cNvSpPr>
          <p:nvPr>
            <p:ph type="sldNum" sz="quarter" idx="12"/>
          </p:nvPr>
        </p:nvSpPr>
        <p:spPr/>
        <p:txBody>
          <a:bodyPr/>
          <a:lstStyle/>
          <a:p>
            <a:fld id="{B4E9AFF7-6653-6A4D-A979-64D2F5BECA26}" type="slidenum">
              <a:rPr lang="en-US" smtClean="0"/>
              <a:pPr/>
              <a:t>‹#›</a:t>
            </a:fld>
            <a:endParaRPr lang="en-US"/>
          </a:p>
        </p:txBody>
      </p:sp>
    </p:spTree>
    <p:extLst>
      <p:ext uri="{BB962C8B-B14F-4D97-AF65-F5344CB8AC3E}">
        <p14:creationId xmlns:p14="http://schemas.microsoft.com/office/powerpoint/2010/main" val="1676504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B58F-5EC4-8595-45E8-23B30C17C4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A57C1F-0D3E-6FAB-6A22-6CE7D1AAF2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B3F67F-3992-E848-0292-ABAEE7EC3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89FAC1-236D-57C2-5A5E-D649F440BD37}"/>
              </a:ext>
            </a:extLst>
          </p:cNvPr>
          <p:cNvSpPr>
            <a:spLocks noGrp="1"/>
          </p:cNvSpPr>
          <p:nvPr>
            <p:ph type="dt" sz="half" idx="10"/>
          </p:nvPr>
        </p:nvSpPr>
        <p:spPr/>
        <p:txBody>
          <a:bodyPr/>
          <a:lstStyle/>
          <a:p>
            <a:fld id="{98F34152-EDC0-4CAB-A350-47B51F742D5C}" type="datetimeFigureOut">
              <a:rPr lang="en-US" smtClean="0"/>
              <a:t>4/2/2024</a:t>
            </a:fld>
            <a:endParaRPr lang="en-US"/>
          </a:p>
        </p:txBody>
      </p:sp>
      <p:sp>
        <p:nvSpPr>
          <p:cNvPr id="6" name="Footer Placeholder 5">
            <a:extLst>
              <a:ext uri="{FF2B5EF4-FFF2-40B4-BE49-F238E27FC236}">
                <a16:creationId xmlns:a16="http://schemas.microsoft.com/office/drawing/2014/main" id="{1C5301A3-7F44-79F4-0917-2E61F9A69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6C467-6A27-9E17-4971-D3428BF6D44D}"/>
              </a:ext>
            </a:extLst>
          </p:cNvPr>
          <p:cNvSpPr>
            <a:spLocks noGrp="1"/>
          </p:cNvSpPr>
          <p:nvPr>
            <p:ph type="sldNum" sz="quarter" idx="12"/>
          </p:nvPr>
        </p:nvSpPr>
        <p:spPr/>
        <p:txBody>
          <a:bodyPr/>
          <a:lstStyle/>
          <a:p>
            <a:fld id="{B4E9AFF7-6653-6A4D-A979-64D2F5BECA26}" type="slidenum">
              <a:rPr lang="en-US" smtClean="0"/>
              <a:pPr/>
              <a:t>‹#›</a:t>
            </a:fld>
            <a:endParaRPr lang="en-US"/>
          </a:p>
        </p:txBody>
      </p:sp>
    </p:spTree>
    <p:extLst>
      <p:ext uri="{BB962C8B-B14F-4D97-AF65-F5344CB8AC3E}">
        <p14:creationId xmlns:p14="http://schemas.microsoft.com/office/powerpoint/2010/main" val="63834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4157-4623-77C3-53CE-5A77CDA587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342590-62AC-87C7-B94A-CA881CE9C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6A3584-D06B-0929-BE2E-854AB0173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283E70-2B4F-AFA0-0737-3FA84DEDDE35}"/>
              </a:ext>
            </a:extLst>
          </p:cNvPr>
          <p:cNvSpPr>
            <a:spLocks noGrp="1"/>
          </p:cNvSpPr>
          <p:nvPr>
            <p:ph type="dt" sz="half" idx="10"/>
          </p:nvPr>
        </p:nvSpPr>
        <p:spPr/>
        <p:txBody>
          <a:bodyPr/>
          <a:lstStyle/>
          <a:p>
            <a:fld id="{98F34152-EDC0-4CAB-A350-47B51F742D5C}" type="datetimeFigureOut">
              <a:rPr lang="en-US" smtClean="0"/>
              <a:t>4/2/2024</a:t>
            </a:fld>
            <a:endParaRPr lang="en-US"/>
          </a:p>
        </p:txBody>
      </p:sp>
      <p:sp>
        <p:nvSpPr>
          <p:cNvPr id="6" name="Footer Placeholder 5">
            <a:extLst>
              <a:ext uri="{FF2B5EF4-FFF2-40B4-BE49-F238E27FC236}">
                <a16:creationId xmlns:a16="http://schemas.microsoft.com/office/drawing/2014/main" id="{87A95A9E-4B80-DD9A-51F3-3278FEB0CE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CA369-17C6-482B-7F0C-EA44DD623293}"/>
              </a:ext>
            </a:extLst>
          </p:cNvPr>
          <p:cNvSpPr>
            <a:spLocks noGrp="1"/>
          </p:cNvSpPr>
          <p:nvPr>
            <p:ph type="sldNum" sz="quarter" idx="12"/>
          </p:nvPr>
        </p:nvSpPr>
        <p:spPr/>
        <p:txBody>
          <a:bodyPr/>
          <a:lstStyle/>
          <a:p>
            <a:fld id="{B4E9AFF7-6653-6A4D-A979-64D2F5BECA26}" type="slidenum">
              <a:rPr lang="en-US" smtClean="0"/>
              <a:pPr/>
              <a:t>‹#›</a:t>
            </a:fld>
            <a:endParaRPr lang="en-US"/>
          </a:p>
        </p:txBody>
      </p:sp>
    </p:spTree>
    <p:extLst>
      <p:ext uri="{BB962C8B-B14F-4D97-AF65-F5344CB8AC3E}">
        <p14:creationId xmlns:p14="http://schemas.microsoft.com/office/powerpoint/2010/main" val="201990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9AF11A-D58F-D53C-2719-C499E62750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B41153-F7C6-BFB8-FD0B-B6FAB9FD89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97BC8-CBA7-F736-9AA8-E2C1BA6C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F34152-EDC0-4CAB-A350-47B51F742D5C}" type="datetimeFigureOut">
              <a:rPr lang="en-US" smtClean="0"/>
              <a:t>4/2/2024</a:t>
            </a:fld>
            <a:endParaRPr lang="en-US"/>
          </a:p>
        </p:txBody>
      </p:sp>
      <p:sp>
        <p:nvSpPr>
          <p:cNvPr id="5" name="Footer Placeholder 4">
            <a:extLst>
              <a:ext uri="{FF2B5EF4-FFF2-40B4-BE49-F238E27FC236}">
                <a16:creationId xmlns:a16="http://schemas.microsoft.com/office/drawing/2014/main" id="{91F6ACDB-CE7C-7255-6166-EC05209CB5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5E4181-4627-8808-7215-9302F471C7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9AFF7-6653-6A4D-A979-64D2F5BECA26}" type="slidenum">
              <a:rPr lang="en-US" smtClean="0"/>
              <a:pPr/>
              <a:t>‹#›</a:t>
            </a:fld>
            <a:endParaRPr lang="en-US"/>
          </a:p>
        </p:txBody>
      </p:sp>
      <p:pic>
        <p:nvPicPr>
          <p:cNvPr id="7" name="Picture 6">
            <a:extLst>
              <a:ext uri="{FF2B5EF4-FFF2-40B4-BE49-F238E27FC236}">
                <a16:creationId xmlns:a16="http://schemas.microsoft.com/office/drawing/2014/main" id="{AAAB2E6B-845F-730C-167B-433EAF01CA60}"/>
              </a:ext>
            </a:extLst>
          </p:cNvPr>
          <p:cNvPicPr>
            <a:picLocks noChangeAspect="1"/>
          </p:cNvPicPr>
          <p:nvPr userDrawn="1"/>
        </p:nvPicPr>
        <p:blipFill>
          <a:blip r:embed="rId14"/>
          <a:srcRect/>
          <a:stretch/>
        </p:blipFill>
        <p:spPr>
          <a:xfrm>
            <a:off x="8610600" y="5861939"/>
            <a:ext cx="2950292" cy="630936"/>
          </a:xfrm>
          <a:prstGeom prst="rect">
            <a:avLst/>
          </a:prstGeom>
        </p:spPr>
      </p:pic>
    </p:spTree>
    <p:extLst>
      <p:ext uri="{BB962C8B-B14F-4D97-AF65-F5344CB8AC3E}">
        <p14:creationId xmlns:p14="http://schemas.microsoft.com/office/powerpoint/2010/main" val="31077302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www.census.gov/quickfacts/fact/table/US/RHI125222#RHI12522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People Discussing">
            <a:extLst>
              <a:ext uri="{FF2B5EF4-FFF2-40B4-BE49-F238E27FC236}">
                <a16:creationId xmlns:a16="http://schemas.microsoft.com/office/drawing/2014/main" id="{71E24579-E3B9-DA9E-34D4-85EFA3CAADE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bright="66000" contrast="-40000"/>
          </a:blip>
          <a:srcRect t="269" r="-1" b="-1"/>
          <a:stretch/>
        </p:blipFill>
        <p:spPr>
          <a:xfrm>
            <a:off x="1913" y="225022"/>
            <a:ext cx="12190087" cy="6857993"/>
          </a:xfrm>
          <a:prstGeom prst="rect">
            <a:avLst/>
          </a:prstGeom>
        </p:spPr>
      </p:pic>
      <p:sp>
        <p:nvSpPr>
          <p:cNvPr id="9" name="Rectangle 8">
            <a:extLst>
              <a:ext uri="{FF2B5EF4-FFF2-40B4-BE49-F238E27FC236}">
                <a16:creationId xmlns:a16="http://schemas.microsoft.com/office/drawing/2014/main" id="{A2DFBB36-5FE1-BFC5-6892-805B76D9B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4613651" cy="685800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AF9F61-B891-3944-9E22-503B0C38A722}"/>
              </a:ext>
            </a:extLst>
          </p:cNvPr>
          <p:cNvSpPr>
            <a:spLocks noGrp="1"/>
          </p:cNvSpPr>
          <p:nvPr>
            <p:ph type="ctrTitle"/>
          </p:nvPr>
        </p:nvSpPr>
        <p:spPr>
          <a:xfrm>
            <a:off x="1856438" y="1931067"/>
            <a:ext cx="8477250" cy="2431077"/>
          </a:xfrm>
        </p:spPr>
        <p:txBody>
          <a:bodyPr anchor="t">
            <a:noAutofit/>
          </a:bodyPr>
          <a:lstStyle/>
          <a:p>
            <a:r>
              <a:rPr lang="en-US" sz="3600" b="1" dirty="0">
                <a:latin typeface="Amasis MT Pro Black" panose="02040A04050005020304" pitchFamily="18" charset="0"/>
              </a:rPr>
              <a:t>Examining Racial Discrimination Index and Black-Years of Potential Life Lost (YPLL) in South Carolina: A Real-Time Social Media Research</a:t>
            </a:r>
          </a:p>
        </p:txBody>
      </p:sp>
      <p:sp>
        <p:nvSpPr>
          <p:cNvPr id="3" name="Subtitle 2">
            <a:extLst>
              <a:ext uri="{FF2B5EF4-FFF2-40B4-BE49-F238E27FC236}">
                <a16:creationId xmlns:a16="http://schemas.microsoft.com/office/drawing/2014/main" id="{8B96A461-863C-424F-BAE7-45F2ACA74C3E}"/>
              </a:ext>
            </a:extLst>
          </p:cNvPr>
          <p:cNvSpPr>
            <a:spLocks noGrp="1"/>
          </p:cNvSpPr>
          <p:nvPr>
            <p:ph type="subTitle" idx="1"/>
          </p:nvPr>
        </p:nvSpPr>
        <p:spPr>
          <a:xfrm>
            <a:off x="2813701" y="4362145"/>
            <a:ext cx="6562724" cy="2270833"/>
          </a:xfrm>
        </p:spPr>
        <p:txBody>
          <a:bodyPr anchor="t">
            <a:noAutofit/>
          </a:bodyPr>
          <a:lstStyle/>
          <a:p>
            <a:r>
              <a:rPr lang="en-US" altLang="zh-CN" dirty="0">
                <a:latin typeface="Amasis MT Pro Black" panose="02040A04050005020304" pitchFamily="18" charset="0"/>
              </a:rPr>
              <a:t>CHQ Weekly Seminar, Mar 29, 2024</a:t>
            </a:r>
          </a:p>
          <a:p>
            <a:endParaRPr lang="en-US" altLang="zh-CN" dirty="0">
              <a:latin typeface="Amasis MT Pro Black" panose="02040A04050005020304" pitchFamily="18" charset="0"/>
            </a:endParaRPr>
          </a:p>
          <a:p>
            <a:r>
              <a:rPr lang="en-US" altLang="zh-CN" dirty="0">
                <a:latin typeface="Amasis MT Pro Black" panose="02040A04050005020304" pitchFamily="18" charset="0"/>
              </a:rPr>
              <a:t>Presenter: Yunqing Ma</a:t>
            </a:r>
          </a:p>
          <a:p>
            <a:r>
              <a:rPr lang="en-US" altLang="zh-CN" dirty="0">
                <a:latin typeface="Amasis MT Pro Black" panose="02040A04050005020304" pitchFamily="18" charset="0"/>
              </a:rPr>
              <a:t>Advisors: Drs. Peiyin Hung, Jiajia Zhang</a:t>
            </a:r>
          </a:p>
          <a:p>
            <a:pPr algn="l"/>
            <a:endParaRPr lang="en-US" dirty="0">
              <a:latin typeface="Amasis MT Pro Black" panose="02040A04050005020304" pitchFamily="18" charset="0"/>
            </a:endParaRPr>
          </a:p>
        </p:txBody>
      </p:sp>
      <p:cxnSp>
        <p:nvCxnSpPr>
          <p:cNvPr id="11" name="Straight Connector 10">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6185"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0060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81D4E-7F79-9D77-6637-5F5C5E9EF2F6}"/>
              </a:ext>
            </a:extLst>
          </p:cNvPr>
          <p:cNvSpPr>
            <a:spLocks noGrp="1"/>
          </p:cNvSpPr>
          <p:nvPr>
            <p:ph type="title"/>
          </p:nvPr>
        </p:nvSpPr>
        <p:spPr/>
        <p:txBody>
          <a:bodyPr/>
          <a:lstStyle/>
          <a:p>
            <a:r>
              <a:rPr lang="en-US" dirty="0"/>
              <a:t>Method – Study Design</a:t>
            </a:r>
          </a:p>
        </p:txBody>
      </p:sp>
      <p:sp>
        <p:nvSpPr>
          <p:cNvPr id="3" name="内容占位符 2">
            <a:extLst>
              <a:ext uri="{FF2B5EF4-FFF2-40B4-BE49-F238E27FC236}">
                <a16:creationId xmlns:a16="http://schemas.microsoft.com/office/drawing/2014/main" id="{C758F64C-057A-6551-BDC2-D012135B373E}"/>
              </a:ext>
            </a:extLst>
          </p:cNvPr>
          <p:cNvSpPr>
            <a:spLocks noGrp="1"/>
          </p:cNvSpPr>
          <p:nvPr>
            <p:ph idx="1"/>
          </p:nvPr>
        </p:nvSpPr>
        <p:spPr/>
        <p:txBody>
          <a:bodyPr/>
          <a:lstStyle/>
          <a:p>
            <a:pPr marL="0" indent="0">
              <a:buNone/>
            </a:pPr>
            <a:r>
              <a:rPr lang="en-US" b="1" dirty="0"/>
              <a:t>Data Source</a:t>
            </a:r>
            <a:r>
              <a:rPr lang="en-US" dirty="0"/>
              <a:t>:</a:t>
            </a:r>
          </a:p>
          <a:p>
            <a:pPr lvl="1"/>
            <a:r>
              <a:rPr lang="en-US" dirty="0"/>
              <a:t>Tweets posted on Twitter from January 1, 2018 to December 31, 2022 in South Carolina.</a:t>
            </a:r>
          </a:p>
          <a:p>
            <a:pPr lvl="1"/>
            <a:r>
              <a:rPr lang="en-US" dirty="0"/>
              <a:t>N=11,562,191 messages extracted from X/Twitter.</a:t>
            </a:r>
          </a:p>
          <a:p>
            <a:pPr marL="0" indent="0">
              <a:buNone/>
            </a:pPr>
            <a:endParaRPr lang="en-US" dirty="0"/>
          </a:p>
          <a:p>
            <a:pPr marL="0" indent="0">
              <a:buNone/>
            </a:pPr>
            <a:r>
              <a:rPr lang="en-US" b="1" dirty="0"/>
              <a:t>Rough Filter:</a:t>
            </a:r>
          </a:p>
          <a:p>
            <a:pPr lvl="1"/>
            <a:r>
              <a:rPr lang="en-US" dirty="0"/>
              <a:t>Use Black slurs references to roughly filter the Twitter data</a:t>
            </a:r>
          </a:p>
          <a:p>
            <a:pPr lvl="2"/>
            <a:r>
              <a:rPr lang="en-US" dirty="0"/>
              <a:t>A total of 26 words/phrases were identified from systematic literature review</a:t>
            </a:r>
          </a:p>
          <a:p>
            <a:pPr lvl="1"/>
            <a:r>
              <a:rPr lang="en-US" dirty="0"/>
              <a:t>Assume all discriminatory messages were included</a:t>
            </a:r>
          </a:p>
          <a:p>
            <a:pPr lvl="1"/>
            <a:r>
              <a:rPr lang="en-US" dirty="0"/>
              <a:t>n=362,627 messages containing potential racism expressions</a:t>
            </a:r>
          </a:p>
          <a:p>
            <a:endParaRPr lang="en-US" dirty="0"/>
          </a:p>
        </p:txBody>
      </p:sp>
    </p:spTree>
    <p:extLst>
      <p:ext uri="{BB962C8B-B14F-4D97-AF65-F5344CB8AC3E}">
        <p14:creationId xmlns:p14="http://schemas.microsoft.com/office/powerpoint/2010/main" val="203306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81D4E-7F79-9D77-6637-5F5C5E9EF2F6}"/>
              </a:ext>
            </a:extLst>
          </p:cNvPr>
          <p:cNvSpPr>
            <a:spLocks noGrp="1"/>
          </p:cNvSpPr>
          <p:nvPr>
            <p:ph type="title"/>
          </p:nvPr>
        </p:nvSpPr>
        <p:spPr/>
        <p:txBody>
          <a:bodyPr/>
          <a:lstStyle/>
          <a:p>
            <a:r>
              <a:rPr lang="en-US"/>
              <a:t>Method – Sample Tweets</a:t>
            </a:r>
          </a:p>
        </p:txBody>
      </p:sp>
      <p:sp>
        <p:nvSpPr>
          <p:cNvPr id="3" name="内容占位符 2">
            <a:extLst>
              <a:ext uri="{FF2B5EF4-FFF2-40B4-BE49-F238E27FC236}">
                <a16:creationId xmlns:a16="http://schemas.microsoft.com/office/drawing/2014/main" id="{C758F64C-057A-6551-BDC2-D012135B373E}"/>
              </a:ext>
            </a:extLst>
          </p:cNvPr>
          <p:cNvSpPr>
            <a:spLocks noGrp="1"/>
          </p:cNvSpPr>
          <p:nvPr>
            <p:ph idx="1"/>
          </p:nvPr>
        </p:nvSpPr>
        <p:spPr/>
        <p:txBody>
          <a:bodyPr>
            <a:normAutofit/>
          </a:bodyPr>
          <a:lstStyle/>
          <a:p>
            <a:r>
              <a:rPr lang="en-US" sz="2000"/>
              <a:t>Attributes: </a:t>
            </a:r>
            <a:r>
              <a:rPr lang="en-US" sz="2000" err="1"/>
              <a:t>tweetID</a:t>
            </a:r>
            <a:r>
              <a:rPr lang="en-US" sz="2000"/>
              <a:t>, </a:t>
            </a:r>
            <a:r>
              <a:rPr lang="en-US" sz="2000" err="1"/>
              <a:t>userID</a:t>
            </a:r>
            <a:r>
              <a:rPr lang="en-US" sz="2000"/>
              <a:t>, username, postdate, message, longitude, latitude</a:t>
            </a:r>
          </a:p>
        </p:txBody>
      </p:sp>
      <p:graphicFrame>
        <p:nvGraphicFramePr>
          <p:cNvPr id="8" name="表格 7">
            <a:extLst>
              <a:ext uri="{FF2B5EF4-FFF2-40B4-BE49-F238E27FC236}">
                <a16:creationId xmlns:a16="http://schemas.microsoft.com/office/drawing/2014/main" id="{36E8CC0C-5F9B-2A18-72B4-1B16B85BFD9D}"/>
              </a:ext>
            </a:extLst>
          </p:cNvPr>
          <p:cNvGraphicFramePr>
            <a:graphicFrameLocks noGrp="1"/>
          </p:cNvGraphicFramePr>
          <p:nvPr>
            <p:extLst>
              <p:ext uri="{D42A27DB-BD31-4B8C-83A1-F6EECF244321}">
                <p14:modId xmlns:p14="http://schemas.microsoft.com/office/powerpoint/2010/main" val="220768135"/>
              </p:ext>
            </p:extLst>
          </p:nvPr>
        </p:nvGraphicFramePr>
        <p:xfrm>
          <a:off x="407363" y="2301169"/>
          <a:ext cx="11377274" cy="4134916"/>
        </p:xfrm>
        <a:graphic>
          <a:graphicData uri="http://schemas.openxmlformats.org/drawingml/2006/table">
            <a:tbl>
              <a:tblPr/>
              <a:tblGrid>
                <a:gridCol w="1625325">
                  <a:extLst>
                    <a:ext uri="{9D8B030D-6E8A-4147-A177-3AD203B41FA5}">
                      <a16:colId xmlns:a16="http://schemas.microsoft.com/office/drawing/2014/main" val="256079112"/>
                    </a:ext>
                  </a:extLst>
                </a:gridCol>
                <a:gridCol w="966409">
                  <a:extLst>
                    <a:ext uri="{9D8B030D-6E8A-4147-A177-3AD203B41FA5}">
                      <a16:colId xmlns:a16="http://schemas.microsoft.com/office/drawing/2014/main" val="3754830051"/>
                    </a:ext>
                  </a:extLst>
                </a:gridCol>
                <a:gridCol w="1083550">
                  <a:extLst>
                    <a:ext uri="{9D8B030D-6E8A-4147-A177-3AD203B41FA5}">
                      <a16:colId xmlns:a16="http://schemas.microsoft.com/office/drawing/2014/main" val="2259039663"/>
                    </a:ext>
                  </a:extLst>
                </a:gridCol>
                <a:gridCol w="834626">
                  <a:extLst>
                    <a:ext uri="{9D8B030D-6E8A-4147-A177-3AD203B41FA5}">
                      <a16:colId xmlns:a16="http://schemas.microsoft.com/office/drawing/2014/main" val="3940190997"/>
                    </a:ext>
                  </a:extLst>
                </a:gridCol>
                <a:gridCol w="6867364">
                  <a:extLst>
                    <a:ext uri="{9D8B030D-6E8A-4147-A177-3AD203B41FA5}">
                      <a16:colId xmlns:a16="http://schemas.microsoft.com/office/drawing/2014/main" val="1899988626"/>
                    </a:ext>
                  </a:extLst>
                </a:gridCol>
              </a:tblGrid>
              <a:tr h="218833">
                <a:tc>
                  <a:txBody>
                    <a:bodyPr/>
                    <a:lstStyle/>
                    <a:p>
                      <a:pPr algn="ctr" fontAlgn="ctr"/>
                      <a:r>
                        <a:rPr lang="en-US" sz="1200" b="1" i="0" u="none" strike="noStrike">
                          <a:solidFill>
                            <a:srgbClr val="000000"/>
                          </a:solidFill>
                          <a:effectLst/>
                          <a:latin typeface="Calibri" panose="020F0502020204030204" pitchFamily="34" charset="0"/>
                        </a:rPr>
                        <a:t>tweetid</a:t>
                      </a:r>
                    </a:p>
                  </a:txBody>
                  <a:tcPr marL="5443" marR="5443" marT="5443" marB="0" anchor="ctr">
                    <a:lnL>
                      <a:noFill/>
                    </a:lnL>
                    <a:lnR>
                      <a:noFill/>
                    </a:lnR>
                    <a:lnT>
                      <a:noFill/>
                    </a:lnT>
                    <a:lnB>
                      <a:noFill/>
                    </a:lnB>
                    <a:solidFill>
                      <a:srgbClr val="92D050"/>
                    </a:solidFill>
                  </a:tcPr>
                </a:tc>
                <a:tc>
                  <a:txBody>
                    <a:bodyPr/>
                    <a:lstStyle/>
                    <a:p>
                      <a:pPr algn="ctr" fontAlgn="ctr"/>
                      <a:r>
                        <a:rPr lang="en-US" sz="1200" b="1" i="0" u="none" strike="noStrike">
                          <a:solidFill>
                            <a:srgbClr val="000000"/>
                          </a:solidFill>
                          <a:effectLst/>
                          <a:latin typeface="Calibri" panose="020F0502020204030204" pitchFamily="34" charset="0"/>
                        </a:rPr>
                        <a:t>userid</a:t>
                      </a:r>
                    </a:p>
                  </a:txBody>
                  <a:tcPr marL="5443" marR="5443" marT="5443" marB="0" anchor="ctr">
                    <a:lnL>
                      <a:noFill/>
                    </a:lnL>
                    <a:lnR>
                      <a:noFill/>
                    </a:lnR>
                    <a:lnT>
                      <a:noFill/>
                    </a:lnT>
                    <a:lnB>
                      <a:noFill/>
                    </a:lnB>
                    <a:solidFill>
                      <a:srgbClr val="00B0F0"/>
                    </a:solidFill>
                  </a:tcPr>
                </a:tc>
                <a:tc>
                  <a:txBody>
                    <a:bodyPr/>
                    <a:lstStyle/>
                    <a:p>
                      <a:pPr algn="ctr" fontAlgn="ctr"/>
                      <a:r>
                        <a:rPr lang="en-US" sz="1200" b="1" i="0" u="none" strike="noStrike">
                          <a:solidFill>
                            <a:srgbClr val="000000"/>
                          </a:solidFill>
                          <a:effectLst/>
                          <a:latin typeface="Calibri" panose="020F0502020204030204" pitchFamily="34" charset="0"/>
                        </a:rPr>
                        <a:t>username</a:t>
                      </a:r>
                    </a:p>
                  </a:txBody>
                  <a:tcPr marL="5443" marR="5443" marT="5443" marB="0" anchor="ctr">
                    <a:lnL>
                      <a:noFill/>
                    </a:lnL>
                    <a:lnR>
                      <a:noFill/>
                    </a:lnR>
                    <a:lnT>
                      <a:noFill/>
                    </a:lnT>
                    <a:lnB>
                      <a:noFill/>
                    </a:lnB>
                    <a:solidFill>
                      <a:srgbClr val="92D050"/>
                    </a:solidFill>
                  </a:tcPr>
                </a:tc>
                <a:tc>
                  <a:txBody>
                    <a:bodyPr/>
                    <a:lstStyle/>
                    <a:p>
                      <a:pPr algn="ctr" fontAlgn="ctr"/>
                      <a:r>
                        <a:rPr lang="en-US" sz="1200" b="1" i="0" u="none" strike="noStrike">
                          <a:solidFill>
                            <a:srgbClr val="000000"/>
                          </a:solidFill>
                          <a:effectLst/>
                          <a:latin typeface="Calibri" panose="020F0502020204030204" pitchFamily="34" charset="0"/>
                        </a:rPr>
                        <a:t>postdate</a:t>
                      </a:r>
                    </a:p>
                  </a:txBody>
                  <a:tcPr marL="5443" marR="5443" marT="5443" marB="0" anchor="ctr">
                    <a:lnL>
                      <a:noFill/>
                    </a:lnL>
                    <a:lnR>
                      <a:noFill/>
                    </a:lnR>
                    <a:lnT>
                      <a:noFill/>
                    </a:lnT>
                    <a:lnB>
                      <a:noFill/>
                    </a:lnB>
                    <a:solidFill>
                      <a:srgbClr val="00B0F0"/>
                    </a:solidFill>
                  </a:tcPr>
                </a:tc>
                <a:tc>
                  <a:txBody>
                    <a:bodyPr/>
                    <a:lstStyle/>
                    <a:p>
                      <a:pPr algn="ctr" fontAlgn="ctr"/>
                      <a:r>
                        <a:rPr lang="en-US" sz="1200" b="1" i="0" u="none" strike="noStrike">
                          <a:solidFill>
                            <a:srgbClr val="000000"/>
                          </a:solidFill>
                          <a:effectLst/>
                          <a:latin typeface="Calibri" panose="020F0502020204030204" pitchFamily="34" charset="0"/>
                        </a:rPr>
                        <a:t>message</a:t>
                      </a:r>
                    </a:p>
                  </a:txBody>
                  <a:tcPr marL="5443" marR="5443" marT="5443" marB="0" anchor="ctr">
                    <a:lnL>
                      <a:noFill/>
                    </a:lnL>
                    <a:lnR>
                      <a:noFill/>
                    </a:lnR>
                    <a:lnT>
                      <a:noFill/>
                    </a:lnT>
                    <a:lnB>
                      <a:noFill/>
                    </a:lnB>
                    <a:solidFill>
                      <a:srgbClr val="92D050"/>
                    </a:solidFill>
                  </a:tcPr>
                </a:tc>
                <a:extLst>
                  <a:ext uri="{0D108BD9-81ED-4DB2-BD59-A6C34878D82A}">
                    <a16:rowId xmlns:a16="http://schemas.microsoft.com/office/drawing/2014/main" val="3457206207"/>
                  </a:ext>
                </a:extLst>
              </a:tr>
              <a:tr h="401193">
                <a:tc>
                  <a:txBody>
                    <a:bodyPr/>
                    <a:lstStyle/>
                    <a:p>
                      <a:pPr algn="l" fontAlgn="ctr"/>
                      <a:r>
                        <a:rPr lang="en-US" sz="1100" b="0" i="0" u="none" strike="noStrike">
                          <a:solidFill>
                            <a:srgbClr val="000000"/>
                          </a:solidFill>
                          <a:effectLst/>
                          <a:latin typeface="Calibri" panose="020F0502020204030204" pitchFamily="34" charset="0"/>
                        </a:rPr>
                        <a:t>1143643142673092610</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4221816688</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err="1">
                          <a:solidFill>
                            <a:srgbClr val="000000"/>
                          </a:solidFill>
                          <a:effectLst/>
                          <a:latin typeface="Calibri" panose="020F0502020204030204" pitchFamily="34" charset="0"/>
                        </a:rPr>
                        <a:t>suprslimey</a:t>
                      </a:r>
                      <a:endParaRPr lang="en-US" sz="1100" b="0" i="0" u="none" strike="noStrike">
                        <a:solidFill>
                          <a:srgbClr val="000000"/>
                        </a:solidFill>
                        <a:effectLst/>
                        <a:latin typeface="Calibri" panose="020F0502020204030204" pitchFamily="34" charset="0"/>
                      </a:endParaRP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2019-06-25 18:12:27</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i cannot believe someone would go so far as to put lotion in the microwave to beat off 😭😭😭😭😭😭😭😭😭😭😭 nigga i cannot</a:t>
                      </a:r>
                    </a:p>
                  </a:txBody>
                  <a:tcPr marL="5443" marR="5443" marT="5443" marB="0" anchor="ctr">
                    <a:lnL>
                      <a:noFill/>
                    </a:lnL>
                    <a:lnR>
                      <a:noFill/>
                    </a:lnR>
                    <a:lnT>
                      <a:noFill/>
                    </a:lnT>
                    <a:lnB>
                      <a:noFill/>
                    </a:lnB>
                    <a:solidFill>
                      <a:srgbClr val="EBF1DE"/>
                    </a:solidFill>
                  </a:tcPr>
                </a:tc>
                <a:extLst>
                  <a:ext uri="{0D108BD9-81ED-4DB2-BD59-A6C34878D82A}">
                    <a16:rowId xmlns:a16="http://schemas.microsoft.com/office/drawing/2014/main" val="2750881573"/>
                  </a:ext>
                </a:extLst>
              </a:tr>
              <a:tr h="401193">
                <a:tc>
                  <a:txBody>
                    <a:bodyPr/>
                    <a:lstStyle/>
                    <a:p>
                      <a:pPr algn="l" fontAlgn="ctr"/>
                      <a:r>
                        <a:rPr lang="en-US" sz="1100" b="0" i="0" u="none" strike="noStrike">
                          <a:solidFill>
                            <a:srgbClr val="000000"/>
                          </a:solidFill>
                          <a:effectLst/>
                          <a:latin typeface="Calibri" panose="020F0502020204030204" pitchFamily="34" charset="0"/>
                        </a:rPr>
                        <a:t>1143643340207996929</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27811206</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JamieSessions</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2019-06-25 18:13:14</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This list was pretty much my grail when seeking out non FMW tapes/DVDs in high school. Check it out and seek out anything that you may not have seen. All of this is top quality stuff.</a:t>
                      </a:r>
                    </a:p>
                  </a:txBody>
                  <a:tcPr marL="5443" marR="5443" marT="5443" marB="0" anchor="ctr">
                    <a:lnL>
                      <a:noFill/>
                    </a:lnL>
                    <a:lnR>
                      <a:noFill/>
                    </a:lnR>
                    <a:lnT>
                      <a:noFill/>
                    </a:lnT>
                    <a:lnB>
                      <a:noFill/>
                    </a:lnB>
                    <a:solidFill>
                      <a:srgbClr val="EBF1DE"/>
                    </a:solidFill>
                  </a:tcPr>
                </a:tc>
                <a:extLst>
                  <a:ext uri="{0D108BD9-81ED-4DB2-BD59-A6C34878D82A}">
                    <a16:rowId xmlns:a16="http://schemas.microsoft.com/office/drawing/2014/main" val="2216576340"/>
                  </a:ext>
                </a:extLst>
              </a:tr>
              <a:tr h="401193">
                <a:tc>
                  <a:txBody>
                    <a:bodyPr/>
                    <a:lstStyle/>
                    <a:p>
                      <a:pPr algn="l" fontAlgn="ctr"/>
                      <a:r>
                        <a:rPr lang="en-US" sz="1100" b="0" i="0" u="none" strike="noStrike">
                          <a:solidFill>
                            <a:srgbClr val="000000"/>
                          </a:solidFill>
                          <a:effectLst/>
                          <a:latin typeface="Calibri" panose="020F0502020204030204" pitchFamily="34" charset="0"/>
                        </a:rPr>
                        <a:t>1143643371417821189</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16151881</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imarajones</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2019-06-25 18:13:22</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@BorisOgun @1upmovement @tariqnasheed @freedomrideblog @theGrio @NYWomensFdn @translashmedia We’re talking about Black trans women. Stay on message.</a:t>
                      </a:r>
                    </a:p>
                  </a:txBody>
                  <a:tcPr marL="5443" marR="5443" marT="5443" marB="0" anchor="ctr">
                    <a:lnL>
                      <a:noFill/>
                    </a:lnL>
                    <a:lnR>
                      <a:noFill/>
                    </a:lnR>
                    <a:lnT>
                      <a:noFill/>
                    </a:lnT>
                    <a:lnB>
                      <a:noFill/>
                    </a:lnB>
                    <a:solidFill>
                      <a:srgbClr val="EBF1DE"/>
                    </a:solidFill>
                  </a:tcPr>
                </a:tc>
                <a:extLst>
                  <a:ext uri="{0D108BD9-81ED-4DB2-BD59-A6C34878D82A}">
                    <a16:rowId xmlns:a16="http://schemas.microsoft.com/office/drawing/2014/main" val="2960588997"/>
                  </a:ext>
                </a:extLst>
              </a:tr>
              <a:tr h="369244">
                <a:tc>
                  <a:txBody>
                    <a:bodyPr/>
                    <a:lstStyle/>
                    <a:p>
                      <a:pPr algn="l" fontAlgn="ctr"/>
                      <a:r>
                        <a:rPr lang="en-US" sz="1100" b="0" i="0" u="none" strike="noStrike">
                          <a:solidFill>
                            <a:srgbClr val="000000"/>
                          </a:solidFill>
                          <a:effectLst/>
                          <a:latin typeface="Calibri" panose="020F0502020204030204" pitchFamily="34" charset="0"/>
                        </a:rPr>
                        <a:t>1143643471313612801</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405538460</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Becool088</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2019-06-25 18:13:46</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@welikekittens So sorry for your loss R.I.P.Oreo🌈💔😪🙏🏼🌈 https://t.co/SdH8Lc5f0P</a:t>
                      </a:r>
                    </a:p>
                  </a:txBody>
                  <a:tcPr marL="5443" marR="5443" marT="5443" marB="0" anchor="ctr">
                    <a:lnL>
                      <a:noFill/>
                    </a:lnL>
                    <a:lnR>
                      <a:noFill/>
                    </a:lnR>
                    <a:lnT>
                      <a:noFill/>
                    </a:lnT>
                    <a:lnB>
                      <a:noFill/>
                    </a:lnB>
                    <a:solidFill>
                      <a:srgbClr val="EBF1DE"/>
                    </a:solidFill>
                  </a:tcPr>
                </a:tc>
                <a:extLst>
                  <a:ext uri="{0D108BD9-81ED-4DB2-BD59-A6C34878D82A}">
                    <a16:rowId xmlns:a16="http://schemas.microsoft.com/office/drawing/2014/main" val="101826336"/>
                  </a:ext>
                </a:extLst>
              </a:tr>
              <a:tr h="401193">
                <a:tc>
                  <a:txBody>
                    <a:bodyPr/>
                    <a:lstStyle/>
                    <a:p>
                      <a:pPr algn="l" fontAlgn="ctr"/>
                      <a:r>
                        <a:rPr lang="en-US" sz="1100" b="0" i="0" u="none" strike="noStrike">
                          <a:solidFill>
                            <a:srgbClr val="000000"/>
                          </a:solidFill>
                          <a:effectLst/>
                          <a:latin typeface="Calibri" panose="020F0502020204030204" pitchFamily="34" charset="0"/>
                        </a:rPr>
                        <a:t>1143644333897342985</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83352713</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MilePosts</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2019-06-25 18:17:11</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@JWLevitt @BrokenArrowCA @NikeTrail @NathanSportsInc @HeartbreakRunCo @drymaxsocks @Rocktape Congrats on your race! Loved seeing all your pics ❤️</a:t>
                      </a:r>
                    </a:p>
                  </a:txBody>
                  <a:tcPr marL="5443" marR="5443" marT="5443" marB="0" anchor="ctr">
                    <a:lnL>
                      <a:noFill/>
                    </a:lnL>
                    <a:lnR>
                      <a:noFill/>
                    </a:lnR>
                    <a:lnT>
                      <a:noFill/>
                    </a:lnT>
                    <a:lnB>
                      <a:noFill/>
                    </a:lnB>
                    <a:solidFill>
                      <a:srgbClr val="EBF1DE"/>
                    </a:solidFill>
                  </a:tcPr>
                </a:tc>
                <a:extLst>
                  <a:ext uri="{0D108BD9-81ED-4DB2-BD59-A6C34878D82A}">
                    <a16:rowId xmlns:a16="http://schemas.microsoft.com/office/drawing/2014/main" val="2866313424"/>
                  </a:ext>
                </a:extLst>
              </a:tr>
              <a:tr h="401193">
                <a:tc>
                  <a:txBody>
                    <a:bodyPr/>
                    <a:lstStyle/>
                    <a:p>
                      <a:pPr algn="l" fontAlgn="ctr"/>
                      <a:r>
                        <a:rPr lang="en-US" sz="1100" b="0" i="0" u="none" strike="noStrike">
                          <a:solidFill>
                            <a:srgbClr val="000000"/>
                          </a:solidFill>
                          <a:effectLst/>
                          <a:latin typeface="Calibri" panose="020F0502020204030204" pitchFamily="34" charset="0"/>
                        </a:rPr>
                        <a:t>1143644852632072192</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4858412531</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_jaySpitta</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2019-06-25 18:19:15</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I sent my ex boyfriend new gf screenshots of what this nigga sent me LAST week. Talking about leaving her right this second and I’m here to update y’all... She stayed with him😂😂😂😂</a:t>
                      </a:r>
                    </a:p>
                  </a:txBody>
                  <a:tcPr marL="5443" marR="5443" marT="5443" marB="0" anchor="ctr">
                    <a:lnL>
                      <a:noFill/>
                    </a:lnL>
                    <a:lnR>
                      <a:noFill/>
                    </a:lnR>
                    <a:lnT>
                      <a:noFill/>
                    </a:lnT>
                    <a:lnB>
                      <a:noFill/>
                    </a:lnB>
                    <a:solidFill>
                      <a:srgbClr val="EBF1DE"/>
                    </a:solidFill>
                  </a:tcPr>
                </a:tc>
                <a:extLst>
                  <a:ext uri="{0D108BD9-81ED-4DB2-BD59-A6C34878D82A}">
                    <a16:rowId xmlns:a16="http://schemas.microsoft.com/office/drawing/2014/main" val="2169682295"/>
                  </a:ext>
                </a:extLst>
              </a:tr>
              <a:tr h="369244">
                <a:tc>
                  <a:txBody>
                    <a:bodyPr/>
                    <a:lstStyle/>
                    <a:p>
                      <a:pPr algn="l" fontAlgn="ctr"/>
                      <a:r>
                        <a:rPr lang="en-US" sz="1100" b="0" i="0" u="none" strike="noStrike">
                          <a:solidFill>
                            <a:srgbClr val="000000"/>
                          </a:solidFill>
                          <a:effectLst/>
                          <a:latin typeface="Calibri" panose="020F0502020204030204" pitchFamily="34" charset="0"/>
                        </a:rPr>
                        <a:t>1143645318950608897</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221859991</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thatboy_bre</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2019-06-25 18:21:06</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@ilahi__ Nigga I KNOW you fuckin lyin!</a:t>
                      </a:r>
                    </a:p>
                  </a:txBody>
                  <a:tcPr marL="5443" marR="5443" marT="5443" marB="0" anchor="ctr">
                    <a:lnL>
                      <a:noFill/>
                    </a:lnL>
                    <a:lnR>
                      <a:noFill/>
                    </a:lnR>
                    <a:lnT>
                      <a:noFill/>
                    </a:lnT>
                    <a:lnB>
                      <a:noFill/>
                    </a:lnB>
                    <a:solidFill>
                      <a:srgbClr val="EBF1DE"/>
                    </a:solidFill>
                  </a:tcPr>
                </a:tc>
                <a:extLst>
                  <a:ext uri="{0D108BD9-81ED-4DB2-BD59-A6C34878D82A}">
                    <a16:rowId xmlns:a16="http://schemas.microsoft.com/office/drawing/2014/main" val="2927671929"/>
                  </a:ext>
                </a:extLst>
              </a:tr>
              <a:tr h="401193">
                <a:tc>
                  <a:txBody>
                    <a:bodyPr/>
                    <a:lstStyle/>
                    <a:p>
                      <a:pPr algn="l" fontAlgn="ctr"/>
                      <a:r>
                        <a:rPr lang="en-US" sz="1100" b="0" i="0" u="none" strike="noStrike">
                          <a:solidFill>
                            <a:srgbClr val="000000"/>
                          </a:solidFill>
                          <a:effectLst/>
                          <a:latin typeface="Calibri" panose="020F0502020204030204" pitchFamily="34" charset="0"/>
                        </a:rPr>
                        <a:t>1143645560060162050</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25577093</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BradFowler11</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2019-06-25 18:22:04</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@HobbyConnector I need that 9/11 paper! If I win I'll pay it forward with a couple of the items! If I lose; I need to talk with the winner haha!</a:t>
                      </a:r>
                    </a:p>
                  </a:txBody>
                  <a:tcPr marL="5443" marR="5443" marT="5443" marB="0" anchor="ctr">
                    <a:lnL>
                      <a:noFill/>
                    </a:lnL>
                    <a:lnR>
                      <a:noFill/>
                    </a:lnR>
                    <a:lnT>
                      <a:noFill/>
                    </a:lnT>
                    <a:lnB>
                      <a:noFill/>
                    </a:lnB>
                    <a:solidFill>
                      <a:srgbClr val="EBF1DE"/>
                    </a:solidFill>
                  </a:tcPr>
                </a:tc>
                <a:extLst>
                  <a:ext uri="{0D108BD9-81ED-4DB2-BD59-A6C34878D82A}">
                    <a16:rowId xmlns:a16="http://schemas.microsoft.com/office/drawing/2014/main" val="4127167074"/>
                  </a:ext>
                </a:extLst>
              </a:tr>
              <a:tr h="401193">
                <a:tc>
                  <a:txBody>
                    <a:bodyPr/>
                    <a:lstStyle/>
                    <a:p>
                      <a:pPr algn="l" fontAlgn="ctr"/>
                      <a:r>
                        <a:rPr lang="en-US" sz="1100" b="0" i="0" u="none" strike="noStrike">
                          <a:solidFill>
                            <a:srgbClr val="000000"/>
                          </a:solidFill>
                          <a:effectLst/>
                          <a:latin typeface="Calibri" panose="020F0502020204030204" pitchFamily="34" charset="0"/>
                        </a:rPr>
                        <a:t>1143645626191818752</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16151881</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imarajones</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2019-06-25 18:22:19</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a:solidFill>
                            <a:srgbClr val="000000"/>
                          </a:solidFill>
                          <a:effectLst/>
                          <a:latin typeface="Calibri" panose="020F0502020204030204" pitchFamily="34" charset="0"/>
                        </a:rPr>
                        <a:t>@laurazeal1 @freespeechtv @thelastsipnews The people enacting white supremacy are the people killing Black trans women.</a:t>
                      </a:r>
                    </a:p>
                  </a:txBody>
                  <a:tcPr marL="5443" marR="5443" marT="5443" marB="0" anchor="ctr">
                    <a:lnL>
                      <a:noFill/>
                    </a:lnL>
                    <a:lnR>
                      <a:noFill/>
                    </a:lnR>
                    <a:lnT>
                      <a:noFill/>
                    </a:lnT>
                    <a:lnB>
                      <a:noFill/>
                    </a:lnB>
                    <a:solidFill>
                      <a:srgbClr val="EBF1DE"/>
                    </a:solidFill>
                  </a:tcPr>
                </a:tc>
                <a:extLst>
                  <a:ext uri="{0D108BD9-81ED-4DB2-BD59-A6C34878D82A}">
                    <a16:rowId xmlns:a16="http://schemas.microsoft.com/office/drawing/2014/main" val="2504607533"/>
                  </a:ext>
                </a:extLst>
              </a:tr>
              <a:tr h="369244">
                <a:tc>
                  <a:txBody>
                    <a:bodyPr/>
                    <a:lstStyle/>
                    <a:p>
                      <a:pPr algn="l" fontAlgn="ctr"/>
                      <a:r>
                        <a:rPr lang="en-US" sz="1100" b="0" i="0" u="none" strike="noStrike">
                          <a:solidFill>
                            <a:srgbClr val="000000"/>
                          </a:solidFill>
                          <a:effectLst/>
                          <a:latin typeface="Calibri" panose="020F0502020204030204" pitchFamily="34" charset="0"/>
                        </a:rPr>
                        <a:t>1143645746392158209</a:t>
                      </a: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34032284</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err="1">
                          <a:solidFill>
                            <a:srgbClr val="000000"/>
                          </a:solidFill>
                          <a:effectLst/>
                          <a:latin typeface="Calibri" panose="020F0502020204030204" pitchFamily="34" charset="0"/>
                        </a:rPr>
                        <a:t>nishalamonte</a:t>
                      </a:r>
                      <a:endParaRPr lang="en-US" sz="1100" b="0" i="0" u="none" strike="noStrike">
                        <a:solidFill>
                          <a:srgbClr val="000000"/>
                        </a:solidFill>
                        <a:effectLst/>
                        <a:latin typeface="Calibri" panose="020F0502020204030204" pitchFamily="34" charset="0"/>
                      </a:endParaRPr>
                    </a:p>
                  </a:txBody>
                  <a:tcPr marL="5443" marR="5443" marT="5443" marB="0" anchor="ctr">
                    <a:lnL>
                      <a:noFill/>
                    </a:lnL>
                    <a:lnR>
                      <a:noFill/>
                    </a:lnR>
                    <a:lnT>
                      <a:noFill/>
                    </a:lnT>
                    <a:lnB>
                      <a:noFill/>
                    </a:lnB>
                    <a:solidFill>
                      <a:srgbClr val="EBF1DE"/>
                    </a:solidFill>
                  </a:tcPr>
                </a:tc>
                <a:tc>
                  <a:txBody>
                    <a:bodyPr/>
                    <a:lstStyle/>
                    <a:p>
                      <a:pPr algn="l" fontAlgn="ctr"/>
                      <a:r>
                        <a:rPr lang="en-US" sz="1100" b="0" i="0" u="none" strike="noStrike">
                          <a:solidFill>
                            <a:srgbClr val="000000"/>
                          </a:solidFill>
                          <a:effectLst/>
                          <a:latin typeface="Calibri" panose="020F0502020204030204" pitchFamily="34" charset="0"/>
                        </a:rPr>
                        <a:t>2019-06-25 18:22:48</a:t>
                      </a:r>
                    </a:p>
                  </a:txBody>
                  <a:tcPr marL="5443" marR="5443" marT="5443" marB="0" anchor="ctr">
                    <a:lnL>
                      <a:noFill/>
                    </a:lnL>
                    <a:lnR>
                      <a:noFill/>
                    </a:lnR>
                    <a:lnT>
                      <a:noFill/>
                    </a:lnT>
                    <a:lnB>
                      <a:noFill/>
                    </a:lnB>
                    <a:solidFill>
                      <a:srgbClr val="DAEEF3"/>
                    </a:solidFill>
                  </a:tcPr>
                </a:tc>
                <a:tc>
                  <a:txBody>
                    <a:bodyPr/>
                    <a:lstStyle/>
                    <a:p>
                      <a:pPr algn="l" fontAlgn="ctr"/>
                      <a:r>
                        <a:rPr lang="en-US" sz="1100" b="0" i="0" u="none" strike="noStrike" dirty="0">
                          <a:solidFill>
                            <a:srgbClr val="000000"/>
                          </a:solidFill>
                          <a:effectLst/>
                          <a:latin typeface="Calibri" panose="020F0502020204030204" pitchFamily="34" charset="0"/>
                        </a:rPr>
                        <a:t>@LoSkii_13 Now he just like another dirty red nigga 😩😔🤦🏻‍♀️</a:t>
                      </a:r>
                    </a:p>
                  </a:txBody>
                  <a:tcPr marL="5443" marR="5443" marT="5443" marB="0" anchor="ctr">
                    <a:lnL>
                      <a:noFill/>
                    </a:lnL>
                    <a:lnR>
                      <a:noFill/>
                    </a:lnR>
                    <a:lnT>
                      <a:noFill/>
                    </a:lnT>
                    <a:lnB>
                      <a:noFill/>
                    </a:lnB>
                    <a:solidFill>
                      <a:srgbClr val="EBF1DE"/>
                    </a:solidFill>
                  </a:tcPr>
                </a:tc>
                <a:extLst>
                  <a:ext uri="{0D108BD9-81ED-4DB2-BD59-A6C34878D82A}">
                    <a16:rowId xmlns:a16="http://schemas.microsoft.com/office/drawing/2014/main" val="2692501552"/>
                  </a:ext>
                </a:extLst>
              </a:tr>
            </a:tbl>
          </a:graphicData>
        </a:graphic>
      </p:graphicFrame>
    </p:spTree>
    <p:extLst>
      <p:ext uri="{BB962C8B-B14F-4D97-AF65-F5344CB8AC3E}">
        <p14:creationId xmlns:p14="http://schemas.microsoft.com/office/powerpoint/2010/main" val="416356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81D4E-7F79-9D77-6637-5F5C5E9EF2F6}"/>
              </a:ext>
            </a:extLst>
          </p:cNvPr>
          <p:cNvSpPr>
            <a:spLocks noGrp="1"/>
          </p:cNvSpPr>
          <p:nvPr>
            <p:ph type="title"/>
          </p:nvPr>
        </p:nvSpPr>
        <p:spPr/>
        <p:txBody>
          <a:bodyPr/>
          <a:lstStyle/>
          <a:p>
            <a:r>
              <a:rPr lang="en-US"/>
              <a:t>Method – </a:t>
            </a:r>
            <a:r>
              <a:rPr lang="en-US" sz="4400"/>
              <a:t>AI Approach </a:t>
            </a:r>
            <a:r>
              <a:rPr lang="en-US"/>
              <a:t>(BERT)</a:t>
            </a:r>
          </a:p>
        </p:txBody>
      </p:sp>
      <p:sp>
        <p:nvSpPr>
          <p:cNvPr id="5" name="内容占位符 4">
            <a:extLst>
              <a:ext uri="{FF2B5EF4-FFF2-40B4-BE49-F238E27FC236}">
                <a16:creationId xmlns:a16="http://schemas.microsoft.com/office/drawing/2014/main" id="{070BF993-7A59-6F9A-66C6-D55D0AA8AA7B}"/>
              </a:ext>
            </a:extLst>
          </p:cNvPr>
          <p:cNvSpPr>
            <a:spLocks noGrp="1"/>
          </p:cNvSpPr>
          <p:nvPr>
            <p:ph idx="1"/>
          </p:nvPr>
        </p:nvSpPr>
        <p:spPr/>
        <p:txBody>
          <a:bodyPr>
            <a:normAutofit/>
          </a:bodyPr>
          <a:lstStyle/>
          <a:p>
            <a:r>
              <a:rPr lang="en-US" dirty="0"/>
              <a:t>Bidirectional Encoder Representations from Transformers (BERT)</a:t>
            </a:r>
          </a:p>
          <a:p>
            <a:pPr lvl="1"/>
            <a:r>
              <a:rPr lang="en-US" dirty="0"/>
              <a:t>Architecture: BERT uses only the Encoder part of the original Transformer model.</a:t>
            </a:r>
          </a:p>
          <a:p>
            <a:pPr lvl="1"/>
            <a:r>
              <a:rPr lang="en-US" dirty="0"/>
              <a:t>Directionality: BERT is bidirectional, meaning it processes words in relation to all the other words that come before and after them in a sequence. This allows it to capture a rich understanding of word context and semantics.</a:t>
            </a:r>
          </a:p>
        </p:txBody>
      </p:sp>
    </p:spTree>
    <p:extLst>
      <p:ext uri="{BB962C8B-B14F-4D97-AF65-F5344CB8AC3E}">
        <p14:creationId xmlns:p14="http://schemas.microsoft.com/office/powerpoint/2010/main" val="2295805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1158CF3-DD38-6633-144E-81480EE617A3}"/>
              </a:ext>
            </a:extLst>
          </p:cNvPr>
          <p:cNvSpPr>
            <a:spLocks noGrp="1"/>
          </p:cNvSpPr>
          <p:nvPr>
            <p:ph type="title"/>
          </p:nvPr>
        </p:nvSpPr>
        <p:spPr/>
        <p:txBody>
          <a:bodyPr/>
          <a:lstStyle/>
          <a:p>
            <a:r>
              <a:rPr lang="en-US" dirty="0"/>
              <a:t>Results – Monthly Racial Posts</a:t>
            </a:r>
          </a:p>
        </p:txBody>
      </p:sp>
      <p:pic>
        <p:nvPicPr>
          <p:cNvPr id="7" name="内容占位符 6" descr="图表, 直方图&#10;&#10;描述已自动生成">
            <a:extLst>
              <a:ext uri="{FF2B5EF4-FFF2-40B4-BE49-F238E27FC236}">
                <a16:creationId xmlns:a16="http://schemas.microsoft.com/office/drawing/2014/main" id="{DEDB7F5F-7C0A-F8DA-0A0A-0AE5FA6D6F38}"/>
              </a:ext>
            </a:extLst>
          </p:cNvPr>
          <p:cNvPicPr>
            <a:picLocks noGrp="1" noChangeAspect="1"/>
          </p:cNvPicPr>
          <p:nvPr>
            <p:ph idx="1"/>
          </p:nvPr>
        </p:nvPicPr>
        <p:blipFill>
          <a:blip r:embed="rId3"/>
          <a:stretch>
            <a:fillRect/>
          </a:stretch>
        </p:blipFill>
        <p:spPr>
          <a:xfrm>
            <a:off x="2229957" y="1584126"/>
            <a:ext cx="7732086" cy="4832554"/>
          </a:xfrm>
        </p:spPr>
      </p:pic>
    </p:spTree>
    <p:extLst>
      <p:ext uri="{BB962C8B-B14F-4D97-AF65-F5344CB8AC3E}">
        <p14:creationId xmlns:p14="http://schemas.microsoft.com/office/powerpoint/2010/main" val="2821201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1158CF3-DD38-6633-144E-81480EE617A3}"/>
              </a:ext>
            </a:extLst>
          </p:cNvPr>
          <p:cNvSpPr>
            <a:spLocks noGrp="1"/>
          </p:cNvSpPr>
          <p:nvPr>
            <p:ph type="title"/>
          </p:nvPr>
        </p:nvSpPr>
        <p:spPr/>
        <p:txBody>
          <a:bodyPr/>
          <a:lstStyle/>
          <a:p>
            <a:r>
              <a:rPr lang="en-US" dirty="0"/>
              <a:t>Results – Monthly Racial Posts</a:t>
            </a:r>
          </a:p>
        </p:txBody>
      </p:sp>
      <p:pic>
        <p:nvPicPr>
          <p:cNvPr id="7" name="内容占位符 6" descr="图表, 直方图&#10;&#10;描述已自动生成">
            <a:extLst>
              <a:ext uri="{FF2B5EF4-FFF2-40B4-BE49-F238E27FC236}">
                <a16:creationId xmlns:a16="http://schemas.microsoft.com/office/drawing/2014/main" id="{DEDB7F5F-7C0A-F8DA-0A0A-0AE5FA6D6F38}"/>
              </a:ext>
            </a:extLst>
          </p:cNvPr>
          <p:cNvPicPr>
            <a:picLocks noGrp="1" noChangeAspect="1"/>
          </p:cNvPicPr>
          <p:nvPr>
            <p:ph idx="1"/>
          </p:nvPr>
        </p:nvPicPr>
        <p:blipFill>
          <a:blip r:embed="rId3"/>
          <a:stretch>
            <a:fillRect/>
          </a:stretch>
        </p:blipFill>
        <p:spPr>
          <a:xfrm>
            <a:off x="2229957" y="1584126"/>
            <a:ext cx="7732086" cy="4832554"/>
          </a:xfrm>
        </p:spPr>
      </p:pic>
      <p:cxnSp>
        <p:nvCxnSpPr>
          <p:cNvPr id="3" name="Straight Connector 2">
            <a:extLst>
              <a:ext uri="{FF2B5EF4-FFF2-40B4-BE49-F238E27FC236}">
                <a16:creationId xmlns:a16="http://schemas.microsoft.com/office/drawing/2014/main" id="{12D2EC38-96DF-0978-8517-7BDC97B63845}"/>
              </a:ext>
            </a:extLst>
          </p:cNvPr>
          <p:cNvCxnSpPr>
            <a:cxnSpLocks/>
          </p:cNvCxnSpPr>
          <p:nvPr/>
        </p:nvCxnSpPr>
        <p:spPr>
          <a:xfrm>
            <a:off x="5265789" y="2251587"/>
            <a:ext cx="0" cy="3477603"/>
          </a:xfrm>
          <a:prstGeom prst="line">
            <a:avLst/>
          </a:prstGeom>
          <a:ln w="57150" cap="flat" cmpd="sng" algn="ctr">
            <a:solidFill>
              <a:schemeClr val="accent1"/>
            </a:solidFill>
            <a:prstDash val="solid"/>
            <a:round/>
            <a:headEnd type="diamond" w="med" len="med"/>
            <a:tailEnd type="none" w="med" len="med"/>
          </a:ln>
        </p:spPr>
        <p:style>
          <a:lnRef idx="0">
            <a:scrgbClr r="0" g="0" b="0"/>
          </a:lnRef>
          <a:fillRef idx="0">
            <a:scrgbClr r="0" g="0" b="0"/>
          </a:fillRef>
          <a:effectRef idx="0">
            <a:scrgbClr r="0" g="0" b="0"/>
          </a:effectRef>
          <a:fontRef idx="minor">
            <a:schemeClr val="tx1"/>
          </a:fontRef>
        </p:style>
      </p:cxnSp>
      <p:sp>
        <p:nvSpPr>
          <p:cNvPr id="5" name="Speech Bubble: Rectangle with Corners Rounded 4">
            <a:extLst>
              <a:ext uri="{FF2B5EF4-FFF2-40B4-BE49-F238E27FC236}">
                <a16:creationId xmlns:a16="http://schemas.microsoft.com/office/drawing/2014/main" id="{008225B2-0421-865E-22C3-B7CFB203F598}"/>
              </a:ext>
            </a:extLst>
          </p:cNvPr>
          <p:cNvSpPr/>
          <p:nvPr/>
        </p:nvSpPr>
        <p:spPr>
          <a:xfrm>
            <a:off x="127818" y="1690688"/>
            <a:ext cx="2251587" cy="1630823"/>
          </a:xfrm>
          <a:prstGeom prst="wedgeRoundRectCallout">
            <a:avLst>
              <a:gd name="adj1" fmla="val 175173"/>
              <a:gd name="adj2" fmla="val -1459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latin typeface="Georgia" panose="02040502050405020303" pitchFamily="18" charset="0"/>
              </a:rPr>
              <a:t>The death of Botham Jean shot by a white police at his own home</a:t>
            </a:r>
            <a:endParaRPr lang="en-US" dirty="0">
              <a:solidFill>
                <a:schemeClr val="bg1"/>
              </a:solidFill>
            </a:endParaRPr>
          </a:p>
        </p:txBody>
      </p:sp>
      <p:cxnSp>
        <p:nvCxnSpPr>
          <p:cNvPr id="8" name="Straight Connector 7">
            <a:extLst>
              <a:ext uri="{FF2B5EF4-FFF2-40B4-BE49-F238E27FC236}">
                <a16:creationId xmlns:a16="http://schemas.microsoft.com/office/drawing/2014/main" id="{F891CEC8-03AB-1C8C-4748-75FDE20E44E7}"/>
              </a:ext>
            </a:extLst>
          </p:cNvPr>
          <p:cNvCxnSpPr>
            <a:cxnSpLocks/>
          </p:cNvCxnSpPr>
          <p:nvPr/>
        </p:nvCxnSpPr>
        <p:spPr>
          <a:xfrm>
            <a:off x="7050344" y="2104103"/>
            <a:ext cx="0" cy="3625087"/>
          </a:xfrm>
          <a:prstGeom prst="line">
            <a:avLst/>
          </a:prstGeom>
          <a:ln w="57150" cap="flat" cmpd="sng" algn="ctr">
            <a:solidFill>
              <a:schemeClr val="accent1"/>
            </a:solidFill>
            <a:prstDash val="solid"/>
            <a:round/>
            <a:headEnd type="diamond" w="med" len="med"/>
            <a:tailEnd type="none" w="med" len="med"/>
          </a:ln>
        </p:spPr>
        <p:style>
          <a:lnRef idx="0">
            <a:scrgbClr r="0" g="0" b="0"/>
          </a:lnRef>
          <a:fillRef idx="0">
            <a:scrgbClr r="0" g="0" b="0"/>
          </a:fillRef>
          <a:effectRef idx="0">
            <a:scrgbClr r="0" g="0" b="0"/>
          </a:effectRef>
          <a:fontRef idx="minor">
            <a:schemeClr val="tx1"/>
          </a:fontRef>
        </p:style>
      </p:cxnSp>
      <p:sp>
        <p:nvSpPr>
          <p:cNvPr id="11" name="Speech Bubble: Rectangle with Corners Rounded 10">
            <a:extLst>
              <a:ext uri="{FF2B5EF4-FFF2-40B4-BE49-F238E27FC236}">
                <a16:creationId xmlns:a16="http://schemas.microsoft.com/office/drawing/2014/main" id="{2DDCD5E8-5616-F280-C54F-01E8CAE6D794}"/>
              </a:ext>
            </a:extLst>
          </p:cNvPr>
          <p:cNvSpPr/>
          <p:nvPr/>
        </p:nvSpPr>
        <p:spPr>
          <a:xfrm>
            <a:off x="9432268" y="1288691"/>
            <a:ext cx="2251587" cy="1630823"/>
          </a:xfrm>
          <a:prstGeom prst="wedgeRoundRectCallout">
            <a:avLst>
              <a:gd name="adj1" fmla="val -155395"/>
              <a:gd name="adj2" fmla="val 48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latin typeface="Georgia" panose="02040502050405020303" pitchFamily="18" charset="0"/>
              </a:rPr>
              <a:t>The Black Lives Matter Movement shook the world in June 2020.</a:t>
            </a:r>
            <a:endParaRPr lang="en-US" dirty="0">
              <a:solidFill>
                <a:schemeClr val="bg1"/>
              </a:solidFill>
            </a:endParaRPr>
          </a:p>
        </p:txBody>
      </p:sp>
    </p:spTree>
    <p:extLst>
      <p:ext uri="{BB962C8B-B14F-4D97-AF65-F5344CB8AC3E}">
        <p14:creationId xmlns:p14="http://schemas.microsoft.com/office/powerpoint/2010/main" val="1729170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855B4-D322-81FF-6FA9-6235300CC1F0}"/>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Results – Yearly Racial Discrimination Index by County</a:t>
            </a:r>
            <a:endParaRPr lang="en-US" dirty="0"/>
          </a:p>
        </p:txBody>
      </p:sp>
      <p:pic>
        <p:nvPicPr>
          <p:cNvPr id="5" name="内容占位符 4" descr="地图&#10;&#10;描述已自动生成">
            <a:extLst>
              <a:ext uri="{FF2B5EF4-FFF2-40B4-BE49-F238E27FC236}">
                <a16:creationId xmlns:a16="http://schemas.microsoft.com/office/drawing/2014/main" id="{4B656B01-15D6-CB27-41DF-C23D2F81A940}"/>
              </a:ext>
            </a:extLst>
          </p:cNvPr>
          <p:cNvPicPr>
            <a:picLocks noGrp="1" noChangeAspect="1"/>
          </p:cNvPicPr>
          <p:nvPr>
            <p:ph sz="half" idx="1"/>
          </p:nvPr>
        </p:nvPicPr>
        <p:blipFill rotWithShape="1">
          <a:blip r:embed="rId3"/>
          <a:srcRect b="3898"/>
          <a:stretch/>
        </p:blipFill>
        <p:spPr>
          <a:xfrm>
            <a:off x="3858639" y="1643671"/>
            <a:ext cx="8138808" cy="5214329"/>
          </a:xfrm>
        </p:spPr>
      </p:pic>
      <p:sp>
        <p:nvSpPr>
          <p:cNvPr id="6" name="内容占位符 5">
            <a:extLst>
              <a:ext uri="{FF2B5EF4-FFF2-40B4-BE49-F238E27FC236}">
                <a16:creationId xmlns:a16="http://schemas.microsoft.com/office/drawing/2014/main" id="{05A13E4C-5026-C677-2342-FD583953E2E3}"/>
              </a:ext>
            </a:extLst>
          </p:cNvPr>
          <p:cNvSpPr>
            <a:spLocks noGrp="1"/>
          </p:cNvSpPr>
          <p:nvPr>
            <p:ph sz="half" idx="2"/>
          </p:nvPr>
        </p:nvSpPr>
        <p:spPr>
          <a:xfrm>
            <a:off x="252919" y="1796374"/>
            <a:ext cx="3320375" cy="4526605"/>
          </a:xfrm>
        </p:spPr>
        <p:txBody>
          <a:bodyPr>
            <a:normAutofit/>
          </a:bodyPr>
          <a:lstStyle/>
          <a:p>
            <a:r>
              <a:rPr lang="en-US" sz="2400" dirty="0"/>
              <a:t>Racial Discrimination Index: the racial discrimination ratio per 100,000 posts for each county in each year.</a:t>
            </a:r>
          </a:p>
        </p:txBody>
      </p:sp>
    </p:spTree>
    <p:extLst>
      <p:ext uri="{BB962C8B-B14F-4D97-AF65-F5344CB8AC3E}">
        <p14:creationId xmlns:p14="http://schemas.microsoft.com/office/powerpoint/2010/main" val="2174189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E132604-5C9D-8458-69B0-D33A5919AC01}"/>
              </a:ext>
            </a:extLst>
          </p:cNvPr>
          <p:cNvSpPr txBox="1"/>
          <p:nvPr/>
        </p:nvSpPr>
        <p:spPr>
          <a:xfrm>
            <a:off x="5251731" y="113288"/>
            <a:ext cx="6554549" cy="6611193"/>
          </a:xfrm>
          <a:prstGeom prst="rect">
            <a:avLst/>
          </a:prstGeom>
          <a:solidFill>
            <a:schemeClr val="bg1"/>
          </a:solidFill>
        </p:spPr>
        <p:txBody>
          <a:bodyPr wrap="square" rtlCol="0">
            <a:spAutoFit/>
          </a:bodyPr>
          <a:lstStyle/>
          <a:p>
            <a:endParaRPr lang="en-US" dirty="0"/>
          </a:p>
        </p:txBody>
      </p:sp>
      <p:sp>
        <p:nvSpPr>
          <p:cNvPr id="6" name="标题 5">
            <a:extLst>
              <a:ext uri="{FF2B5EF4-FFF2-40B4-BE49-F238E27FC236}">
                <a16:creationId xmlns:a16="http://schemas.microsoft.com/office/drawing/2014/main" id="{A481894F-FB52-EA3F-681B-4F2DA22B9FB9}"/>
              </a:ext>
            </a:extLst>
          </p:cNvPr>
          <p:cNvSpPr>
            <a:spLocks noGrp="1"/>
          </p:cNvSpPr>
          <p:nvPr>
            <p:ph type="title"/>
          </p:nvPr>
        </p:nvSpPr>
        <p:spPr/>
        <p:txBody>
          <a:bodyPr>
            <a:normAutofit/>
          </a:bodyPr>
          <a:lstStyle/>
          <a:p>
            <a:r>
              <a:rPr kumimoji="0" lang="en-US" sz="32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Results – Tercile Tweeter Racism Scores</a:t>
            </a:r>
            <a:endParaRPr lang="en-US" dirty="0"/>
          </a:p>
        </p:txBody>
      </p:sp>
      <p:sp>
        <p:nvSpPr>
          <p:cNvPr id="7" name="文本占位符 6">
            <a:extLst>
              <a:ext uri="{FF2B5EF4-FFF2-40B4-BE49-F238E27FC236}">
                <a16:creationId xmlns:a16="http://schemas.microsoft.com/office/drawing/2014/main" id="{E0451B97-AADA-CF01-C2F8-60B4279558F4}"/>
              </a:ext>
            </a:extLst>
          </p:cNvPr>
          <p:cNvSpPr>
            <a:spLocks noGrp="1"/>
          </p:cNvSpPr>
          <p:nvPr>
            <p:ph type="body" sz="half" idx="2"/>
          </p:nvPr>
        </p:nvSpPr>
        <p:spPr>
          <a:xfrm>
            <a:off x="385720" y="2057400"/>
            <a:ext cx="4386305" cy="3811588"/>
          </a:xfrm>
        </p:spPr>
        <p:txBody>
          <a:bodyPr/>
          <a:lstStyle/>
          <a:p>
            <a:pPr marL="228600" indent="-228600">
              <a:buFont typeface="Arial" panose="020B0604020202020204" pitchFamily="34" charset="0"/>
              <a:buChar char="•"/>
            </a:pPr>
            <a:r>
              <a:rPr lang="en-US" sz="2400" dirty="0"/>
              <a:t>Data source:</a:t>
            </a:r>
          </a:p>
          <a:p>
            <a:pPr marL="685800" lvl="2" indent="-228600">
              <a:spcBef>
                <a:spcPts val="1000"/>
              </a:spcBef>
              <a:buFont typeface="Arial" panose="020B0604020202020204" pitchFamily="34" charset="0"/>
              <a:buChar char="•"/>
            </a:pPr>
            <a:r>
              <a:rPr lang="en-US" sz="2200" dirty="0"/>
              <a:t>American Community Surveys (ACS) data (Bureau, 2023) provided previously documented factors.</a:t>
            </a:r>
          </a:p>
          <a:p>
            <a:endParaRPr lang="en-US" dirty="0"/>
          </a:p>
        </p:txBody>
      </p:sp>
      <p:graphicFrame>
        <p:nvGraphicFramePr>
          <p:cNvPr id="9" name="内容占位符 8">
            <a:extLst>
              <a:ext uri="{FF2B5EF4-FFF2-40B4-BE49-F238E27FC236}">
                <a16:creationId xmlns:a16="http://schemas.microsoft.com/office/drawing/2014/main" id="{D4E8005E-D03F-908E-5ED5-BD672B58E552}"/>
              </a:ext>
            </a:extLst>
          </p:cNvPr>
          <p:cNvGraphicFramePr>
            <a:graphicFrameLocks noGrp="1"/>
          </p:cNvGraphicFramePr>
          <p:nvPr>
            <p:ph idx="1"/>
            <p:extLst>
              <p:ext uri="{D42A27DB-BD31-4B8C-83A1-F6EECF244321}">
                <p14:modId xmlns:p14="http://schemas.microsoft.com/office/powerpoint/2010/main" val="3440456111"/>
              </p:ext>
            </p:extLst>
          </p:nvPr>
        </p:nvGraphicFramePr>
        <p:xfrm>
          <a:off x="4437561" y="1164609"/>
          <a:ext cx="7663453" cy="4519256"/>
        </p:xfrm>
        <a:graphic>
          <a:graphicData uri="http://schemas.openxmlformats.org/drawingml/2006/table">
            <a:tbl>
              <a:tblPr/>
              <a:tblGrid>
                <a:gridCol w="1814685">
                  <a:extLst>
                    <a:ext uri="{9D8B030D-6E8A-4147-A177-3AD203B41FA5}">
                      <a16:colId xmlns:a16="http://schemas.microsoft.com/office/drawing/2014/main" val="1215889966"/>
                    </a:ext>
                  </a:extLst>
                </a:gridCol>
                <a:gridCol w="796372">
                  <a:extLst>
                    <a:ext uri="{9D8B030D-6E8A-4147-A177-3AD203B41FA5}">
                      <a16:colId xmlns:a16="http://schemas.microsoft.com/office/drawing/2014/main" val="1245718250"/>
                    </a:ext>
                  </a:extLst>
                </a:gridCol>
                <a:gridCol w="796372">
                  <a:extLst>
                    <a:ext uri="{9D8B030D-6E8A-4147-A177-3AD203B41FA5}">
                      <a16:colId xmlns:a16="http://schemas.microsoft.com/office/drawing/2014/main" val="859790188"/>
                    </a:ext>
                  </a:extLst>
                </a:gridCol>
                <a:gridCol w="796372">
                  <a:extLst>
                    <a:ext uri="{9D8B030D-6E8A-4147-A177-3AD203B41FA5}">
                      <a16:colId xmlns:a16="http://schemas.microsoft.com/office/drawing/2014/main" val="3187100717"/>
                    </a:ext>
                  </a:extLst>
                </a:gridCol>
                <a:gridCol w="587488">
                  <a:extLst>
                    <a:ext uri="{9D8B030D-6E8A-4147-A177-3AD203B41FA5}">
                      <a16:colId xmlns:a16="http://schemas.microsoft.com/office/drawing/2014/main" val="3264627430"/>
                    </a:ext>
                  </a:extLst>
                </a:gridCol>
                <a:gridCol w="731096">
                  <a:extLst>
                    <a:ext uri="{9D8B030D-6E8A-4147-A177-3AD203B41FA5}">
                      <a16:colId xmlns:a16="http://schemas.microsoft.com/office/drawing/2014/main" val="4186419733"/>
                    </a:ext>
                  </a:extLst>
                </a:gridCol>
                <a:gridCol w="731096">
                  <a:extLst>
                    <a:ext uri="{9D8B030D-6E8A-4147-A177-3AD203B41FA5}">
                      <a16:colId xmlns:a16="http://schemas.microsoft.com/office/drawing/2014/main" val="3805535341"/>
                    </a:ext>
                  </a:extLst>
                </a:gridCol>
                <a:gridCol w="809428">
                  <a:extLst>
                    <a:ext uri="{9D8B030D-6E8A-4147-A177-3AD203B41FA5}">
                      <a16:colId xmlns:a16="http://schemas.microsoft.com/office/drawing/2014/main" val="138824635"/>
                    </a:ext>
                  </a:extLst>
                </a:gridCol>
                <a:gridCol w="600544">
                  <a:extLst>
                    <a:ext uri="{9D8B030D-6E8A-4147-A177-3AD203B41FA5}">
                      <a16:colId xmlns:a16="http://schemas.microsoft.com/office/drawing/2014/main" val="856457361"/>
                    </a:ext>
                  </a:extLst>
                </a:gridCol>
              </a:tblGrid>
              <a:tr h="201010">
                <a:tc>
                  <a:txBody>
                    <a:bodyPr/>
                    <a:lstStyle/>
                    <a:p>
                      <a:pPr algn="l" fontAlgn="ctr"/>
                      <a:r>
                        <a:rPr lang="en-US" sz="1050" b="0" i="0" u="none" strike="noStrike">
                          <a:solidFill>
                            <a:srgbClr val="000000"/>
                          </a:solidFill>
                          <a:effectLst/>
                          <a:latin typeface="Times New Roman" panose="02020603050405020304" pitchFamily="18" charset="0"/>
                        </a:rPr>
                        <a:t> </a:t>
                      </a: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tc gridSpan="4">
                  <a:txBody>
                    <a:bodyPr/>
                    <a:lstStyle/>
                    <a:p>
                      <a:pPr algn="ctr" fontAlgn="ctr"/>
                      <a:r>
                        <a:rPr lang="en-US" sz="1050" b="1" i="0" u="none" strike="noStrike">
                          <a:solidFill>
                            <a:srgbClr val="000000"/>
                          </a:solidFill>
                          <a:effectLst/>
                          <a:latin typeface="Times New Roman" panose="02020603050405020304" pitchFamily="18" charset="0"/>
                        </a:rPr>
                        <a:t>Tercile Tweeter Racism Scores</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050" b="1" i="0" u="none" strike="noStrike">
                          <a:solidFill>
                            <a:srgbClr val="000000"/>
                          </a:solidFill>
                          <a:effectLst/>
                          <a:latin typeface="Times New Roman" panose="02020603050405020304" pitchFamily="18" charset="0"/>
                        </a:rPr>
                        <a:t>Tercile Tweeter Racism Scores</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25820676"/>
                  </a:ext>
                </a:extLst>
              </a:tr>
              <a:tr h="194078">
                <a:tc>
                  <a:txBody>
                    <a:bodyPr/>
                    <a:lstStyle/>
                    <a:p>
                      <a:pPr algn="l"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gridSpan="4">
                  <a:txBody>
                    <a:bodyPr/>
                    <a:lstStyle/>
                    <a:p>
                      <a:pPr algn="ctr" fontAlgn="ctr"/>
                      <a:r>
                        <a:rPr lang="en-US" sz="1050" b="1" i="0" u="none" strike="noStrike">
                          <a:solidFill>
                            <a:srgbClr val="000000"/>
                          </a:solidFill>
                          <a:effectLst/>
                          <a:latin typeface="Times New Roman" panose="02020603050405020304" pitchFamily="18" charset="0"/>
                        </a:rPr>
                        <a:t>01/01/2017-12/31/2017</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050" b="1" i="0" u="none" strike="noStrike">
                          <a:solidFill>
                            <a:srgbClr val="000000"/>
                          </a:solidFill>
                          <a:effectLst/>
                          <a:latin typeface="Times New Roman" panose="02020603050405020304" pitchFamily="18" charset="0"/>
                        </a:rPr>
                        <a:t>01/01/2022-12/31/2022</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34621305"/>
                  </a:ext>
                </a:extLst>
              </a:tr>
              <a:tr h="201010">
                <a:tc>
                  <a:txBody>
                    <a:bodyPr/>
                    <a:lstStyle/>
                    <a:p>
                      <a:pPr algn="l" fontAlgn="ctr"/>
                      <a:r>
                        <a:rPr lang="en-US" sz="1050" b="0" i="0" u="none" strike="noStrike">
                          <a:solidFill>
                            <a:srgbClr val="000000"/>
                          </a:solidFill>
                          <a:effectLst/>
                          <a:latin typeface="Times New Roman" panose="02020603050405020304" pitchFamily="18" charset="0"/>
                        </a:rPr>
                        <a:t> </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000000"/>
                          </a:solidFill>
                          <a:effectLst/>
                          <a:latin typeface="Times New Roman" panose="02020603050405020304" pitchFamily="18" charset="0"/>
                        </a:rPr>
                        <a:t>Tercile I</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000000"/>
                          </a:solidFill>
                          <a:effectLst/>
                          <a:latin typeface="Times New Roman" panose="02020603050405020304" pitchFamily="18" charset="0"/>
                        </a:rPr>
                        <a:t>Tercile II</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000000"/>
                          </a:solidFill>
                          <a:effectLst/>
                          <a:latin typeface="Times New Roman" panose="02020603050405020304" pitchFamily="18" charset="0"/>
                        </a:rPr>
                        <a:t>Tercile III</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000000"/>
                          </a:solidFill>
                          <a:effectLst/>
                          <a:latin typeface="Times New Roman" panose="02020603050405020304" pitchFamily="18" charset="0"/>
                        </a:rPr>
                        <a:t>P-values</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000000"/>
                          </a:solidFill>
                          <a:effectLst/>
                          <a:latin typeface="Times New Roman" panose="02020603050405020304" pitchFamily="18" charset="0"/>
                        </a:rPr>
                        <a:t>Tercile I</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000000"/>
                          </a:solidFill>
                          <a:effectLst/>
                          <a:latin typeface="Times New Roman" panose="02020603050405020304" pitchFamily="18" charset="0"/>
                        </a:rPr>
                        <a:t>Tercile II</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000000"/>
                          </a:solidFill>
                          <a:effectLst/>
                          <a:latin typeface="Times New Roman" panose="02020603050405020304" pitchFamily="18" charset="0"/>
                        </a:rPr>
                        <a:t>Tercile III</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000000"/>
                          </a:solidFill>
                          <a:effectLst/>
                          <a:latin typeface="Times New Roman" panose="02020603050405020304" pitchFamily="18" charset="0"/>
                        </a:rPr>
                        <a:t>P-values</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3827443327"/>
                  </a:ext>
                </a:extLst>
              </a:tr>
              <a:tr h="201010">
                <a:tc>
                  <a:txBody>
                    <a:bodyPr/>
                    <a:lstStyle/>
                    <a:p>
                      <a:pPr algn="l" fontAlgn="ctr"/>
                      <a:r>
                        <a:rPr lang="en-US" sz="1050" b="1" i="0" u="none" strike="noStrike">
                          <a:solidFill>
                            <a:srgbClr val="000000"/>
                          </a:solidFill>
                          <a:effectLst/>
                          <a:latin typeface="Times New Roman" panose="02020603050405020304" pitchFamily="18" charset="0"/>
                        </a:rPr>
                        <a:t>Number of Counties</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10</a:t>
                      </a: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11</a:t>
                      </a: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11</a:t>
                      </a: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9</a:t>
                      </a: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9</a:t>
                      </a: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9</a:t>
                      </a: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w="25400" cap="flat" cmpd="dbl"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370796224"/>
                  </a:ext>
                </a:extLst>
              </a:tr>
              <a:tr h="194078">
                <a:tc>
                  <a:txBody>
                    <a:bodyPr/>
                    <a:lstStyle/>
                    <a:p>
                      <a:pPr algn="l" fontAlgn="ctr"/>
                      <a:r>
                        <a:rPr lang="en-US" sz="1050" b="1" i="0" u="none" strike="noStrike">
                          <a:solidFill>
                            <a:srgbClr val="000000"/>
                          </a:solidFill>
                          <a:effectLst/>
                          <a:latin typeface="Times New Roman" panose="02020603050405020304" pitchFamily="18" charset="0"/>
                        </a:rPr>
                        <a:t>Positive Ratio, Min-Max</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0.071-0.134</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0.134-0.470</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0.494-5.580</a:t>
                      </a: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0.217-0.398</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0.444-0.981</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1.403-20.925</a:t>
                      </a: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extLst>
                  <a:ext uri="{0D108BD9-81ED-4DB2-BD59-A6C34878D82A}">
                    <a16:rowId xmlns:a16="http://schemas.microsoft.com/office/drawing/2014/main" val="1914405676"/>
                  </a:ext>
                </a:extLst>
              </a:tr>
              <a:tr h="360432">
                <a:tc>
                  <a:txBody>
                    <a:bodyPr/>
                    <a:lstStyle/>
                    <a:p>
                      <a:pPr algn="l" fontAlgn="ctr"/>
                      <a:r>
                        <a:rPr lang="en-US" sz="1050" b="1" i="0" u="none" strike="noStrike">
                          <a:solidFill>
                            <a:srgbClr val="000000"/>
                          </a:solidFill>
                          <a:effectLst/>
                          <a:latin typeface="Times New Roman" panose="02020603050405020304" pitchFamily="18" charset="0"/>
                        </a:rPr>
                        <a:t>Positive Ratio, Mean (SD)</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0.111 (0.019)</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0.250 (0.110)</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1.630 (1.400)</a:t>
                      </a: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0.342 (0.058)</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0.647 (0.181)</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9.328 (7.016)</a:t>
                      </a: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extLst>
                  <a:ext uri="{0D108BD9-81ED-4DB2-BD59-A6C34878D82A}">
                    <a16:rowId xmlns:a16="http://schemas.microsoft.com/office/drawing/2014/main" val="3261614537"/>
                  </a:ext>
                </a:extLst>
              </a:tr>
              <a:tr h="194078">
                <a:tc>
                  <a:txBody>
                    <a:bodyPr/>
                    <a:lstStyle/>
                    <a:p>
                      <a:pPr algn="l" fontAlgn="ctr"/>
                      <a:r>
                        <a:rPr lang="en-US" sz="1050" b="1" i="0" u="none" strike="noStrike">
                          <a:solidFill>
                            <a:srgbClr val="000000"/>
                          </a:solidFill>
                          <a:effectLst/>
                          <a:latin typeface="Times New Roman" panose="02020603050405020304" pitchFamily="18" charset="0"/>
                        </a:rPr>
                        <a:t>County Mean Age</a:t>
                      </a: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l" fontAlgn="ctr"/>
                      <a:endParaRPr lang="en-US" sz="1100" b="0" i="0" u="none" strike="noStrike">
                        <a:solidFill>
                          <a:srgbClr val="000000"/>
                        </a:solidFill>
                        <a:effectLst/>
                        <a:latin typeface="Aptos Narrow" panose="020B0004020202020204" pitchFamily="34"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extLst>
                  <a:ext uri="{0D108BD9-81ED-4DB2-BD59-A6C34878D82A}">
                    <a16:rowId xmlns:a16="http://schemas.microsoft.com/office/drawing/2014/main" val="337324862"/>
                  </a:ext>
                </a:extLst>
              </a:tr>
              <a:tr h="360432">
                <a:tc>
                  <a:txBody>
                    <a:bodyPr/>
                    <a:lstStyle/>
                    <a:p>
                      <a:pPr algn="r" fontAlgn="ctr"/>
                      <a:r>
                        <a:rPr lang="en-US" sz="1050" b="0" i="0" u="none" strike="noStrike">
                          <a:solidFill>
                            <a:srgbClr val="000000"/>
                          </a:solidFill>
                          <a:effectLst/>
                          <a:latin typeface="Times New Roman" panose="02020603050405020304" pitchFamily="18" charset="0"/>
                        </a:rPr>
                        <a:t>%65+ </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16.821 (4.410)</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18.046 (2.823)</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18.602 (0.452)</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0.364</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19.645 (4.576)</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18.446 (3.753)</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19.877 (1.464)</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0.807</a:t>
                      </a:r>
                    </a:p>
                  </a:txBody>
                  <a:tcPr marL="5257" marR="5257" marT="5257" marB="0" anchor="ctr">
                    <a:lnL>
                      <a:noFill/>
                    </a:lnL>
                    <a:lnR>
                      <a:noFill/>
                    </a:lnR>
                    <a:lnT>
                      <a:noFill/>
                    </a:lnT>
                    <a:lnB>
                      <a:noFill/>
                    </a:lnB>
                    <a:noFill/>
                  </a:tcPr>
                </a:tc>
                <a:extLst>
                  <a:ext uri="{0D108BD9-81ED-4DB2-BD59-A6C34878D82A}">
                    <a16:rowId xmlns:a16="http://schemas.microsoft.com/office/drawing/2014/main" val="3955946729"/>
                  </a:ext>
                </a:extLst>
              </a:tr>
              <a:tr h="194078">
                <a:tc>
                  <a:txBody>
                    <a:bodyPr/>
                    <a:lstStyle/>
                    <a:p>
                      <a:pPr algn="l" fontAlgn="ctr"/>
                      <a:r>
                        <a:rPr lang="en-US" sz="1050" b="1" i="0" u="none" strike="noStrike">
                          <a:solidFill>
                            <a:srgbClr val="000000"/>
                          </a:solidFill>
                          <a:effectLst/>
                          <a:latin typeface="Times New Roman" panose="02020603050405020304" pitchFamily="18" charset="0"/>
                        </a:rPr>
                        <a:t>Gender</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l" fontAlgn="ctr"/>
                      <a:endParaRPr lang="en-US" sz="1100" b="0" i="0" u="none" strike="noStrike">
                        <a:solidFill>
                          <a:srgbClr val="000000"/>
                        </a:solidFill>
                        <a:effectLst/>
                        <a:latin typeface="Aptos Narrow" panose="020B0004020202020204" pitchFamily="34"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extLst>
                  <a:ext uri="{0D108BD9-81ED-4DB2-BD59-A6C34878D82A}">
                    <a16:rowId xmlns:a16="http://schemas.microsoft.com/office/drawing/2014/main" val="2291680960"/>
                  </a:ext>
                </a:extLst>
              </a:tr>
              <a:tr h="360432">
                <a:tc>
                  <a:txBody>
                    <a:bodyPr/>
                    <a:lstStyle/>
                    <a:p>
                      <a:pPr algn="r" fontAlgn="ctr"/>
                      <a:r>
                        <a:rPr lang="en-US" sz="1050" b="0" i="0" u="none" strike="noStrike">
                          <a:solidFill>
                            <a:srgbClr val="000000"/>
                          </a:solidFill>
                          <a:effectLst/>
                          <a:latin typeface="Times New Roman" panose="02020603050405020304" pitchFamily="18" charset="0"/>
                        </a:rPr>
                        <a:t>%Female </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51.153 (0.594)</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51.774 (0.890)</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51.068 (2.238)</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0.868</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51.809 (0.620)</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51.449 (0.814)</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50.767 (1.979)</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0.092</a:t>
                      </a:r>
                    </a:p>
                  </a:txBody>
                  <a:tcPr marL="5257" marR="5257" marT="5257" marB="0" anchor="ctr">
                    <a:lnL>
                      <a:noFill/>
                    </a:lnL>
                    <a:lnR>
                      <a:noFill/>
                    </a:lnR>
                    <a:lnT>
                      <a:noFill/>
                    </a:lnT>
                    <a:lnB>
                      <a:noFill/>
                    </a:lnB>
                    <a:noFill/>
                  </a:tcPr>
                </a:tc>
                <a:extLst>
                  <a:ext uri="{0D108BD9-81ED-4DB2-BD59-A6C34878D82A}">
                    <a16:rowId xmlns:a16="http://schemas.microsoft.com/office/drawing/2014/main" val="494669694"/>
                  </a:ext>
                </a:extLst>
              </a:tr>
              <a:tr h="194078">
                <a:tc>
                  <a:txBody>
                    <a:bodyPr/>
                    <a:lstStyle/>
                    <a:p>
                      <a:pPr algn="l" fontAlgn="ctr"/>
                      <a:r>
                        <a:rPr lang="en-US" sz="1050" b="1" i="0" u="none" strike="noStrike">
                          <a:solidFill>
                            <a:srgbClr val="000000"/>
                          </a:solidFill>
                          <a:effectLst/>
                          <a:latin typeface="Times New Roman" panose="02020603050405020304" pitchFamily="18" charset="0"/>
                        </a:rPr>
                        <a:t>Race/Ethnicity</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extLst>
                  <a:ext uri="{0D108BD9-81ED-4DB2-BD59-A6C34878D82A}">
                    <a16:rowId xmlns:a16="http://schemas.microsoft.com/office/drawing/2014/main" val="3152505623"/>
                  </a:ext>
                </a:extLst>
              </a:tr>
              <a:tr h="360432">
                <a:tc>
                  <a:txBody>
                    <a:bodyPr/>
                    <a:lstStyle/>
                    <a:p>
                      <a:pPr algn="r" fontAlgn="ctr"/>
                      <a:r>
                        <a:rPr lang="en-US" sz="1050" b="0" i="0" u="none" strike="noStrike" dirty="0">
                          <a:solidFill>
                            <a:srgbClr val="000000"/>
                          </a:solidFill>
                          <a:effectLst/>
                          <a:latin typeface="Times New Roman" panose="02020603050405020304" pitchFamily="18" charset="0"/>
                        </a:rPr>
                        <a:t>%White </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72.546 (11.455)</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67.756 (15.176)</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52.052 (24.757)</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0.091</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68.514 (8.206)</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63.973 (15.863)</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49.664 (23.281)</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0.106</a:t>
                      </a:r>
                    </a:p>
                  </a:txBody>
                  <a:tcPr marL="5257" marR="5257" marT="5257" marB="0" anchor="ctr">
                    <a:lnL>
                      <a:noFill/>
                    </a:lnL>
                    <a:lnR>
                      <a:noFill/>
                    </a:lnR>
                    <a:lnT>
                      <a:noFill/>
                    </a:lnT>
                    <a:lnB>
                      <a:noFill/>
                    </a:lnB>
                    <a:noFill/>
                  </a:tcPr>
                </a:tc>
                <a:extLst>
                  <a:ext uri="{0D108BD9-81ED-4DB2-BD59-A6C34878D82A}">
                    <a16:rowId xmlns:a16="http://schemas.microsoft.com/office/drawing/2014/main" val="1217946107"/>
                  </a:ext>
                </a:extLst>
              </a:tr>
              <a:tr h="360432">
                <a:tc>
                  <a:txBody>
                    <a:bodyPr/>
                    <a:lstStyle/>
                    <a:p>
                      <a:pPr algn="r" fontAlgn="ctr"/>
                      <a:r>
                        <a:rPr lang="en-US" sz="1050" b="0" i="0" u="none" strike="noStrike">
                          <a:solidFill>
                            <a:srgbClr val="000000"/>
                          </a:solidFill>
                          <a:effectLst/>
                          <a:latin typeface="Times New Roman" panose="02020603050405020304" pitchFamily="18" charset="0"/>
                        </a:rPr>
                        <a:t>% Black </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21.016 (10.820)</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27.523 (15.358)</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43.111 (26.548)</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0.058</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20.097 (9.297)</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24.430 (16.464)</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40.967 (26.993)</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0.109</a:t>
                      </a:r>
                    </a:p>
                  </a:txBody>
                  <a:tcPr marL="5257" marR="5257" marT="5257" marB="0" anchor="ctr">
                    <a:lnL>
                      <a:noFill/>
                    </a:lnL>
                    <a:lnR>
                      <a:noFill/>
                    </a:lnR>
                    <a:lnT>
                      <a:noFill/>
                    </a:lnT>
                    <a:lnB>
                      <a:noFill/>
                    </a:lnB>
                    <a:noFill/>
                  </a:tcPr>
                </a:tc>
                <a:extLst>
                  <a:ext uri="{0D108BD9-81ED-4DB2-BD59-A6C34878D82A}">
                    <a16:rowId xmlns:a16="http://schemas.microsoft.com/office/drawing/2014/main" val="3460906495"/>
                  </a:ext>
                </a:extLst>
              </a:tr>
              <a:tr h="194078">
                <a:tc>
                  <a:txBody>
                    <a:bodyPr/>
                    <a:lstStyle/>
                    <a:p>
                      <a:pPr algn="l" fontAlgn="ctr"/>
                      <a:r>
                        <a:rPr lang="en-US" sz="1050" b="1" i="0" u="none" strike="noStrike">
                          <a:solidFill>
                            <a:srgbClr val="000000"/>
                          </a:solidFill>
                          <a:effectLst/>
                          <a:latin typeface="Times New Roman" panose="02020603050405020304" pitchFamily="18" charset="0"/>
                        </a:rPr>
                        <a:t>County Location</a:t>
                      </a: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extLst>
                  <a:ext uri="{0D108BD9-81ED-4DB2-BD59-A6C34878D82A}">
                    <a16:rowId xmlns:a16="http://schemas.microsoft.com/office/drawing/2014/main" val="1775453320"/>
                  </a:ext>
                </a:extLst>
              </a:tr>
              <a:tr h="360432">
                <a:tc>
                  <a:txBody>
                    <a:bodyPr/>
                    <a:lstStyle/>
                    <a:p>
                      <a:pPr algn="r" fontAlgn="ctr"/>
                      <a:r>
                        <a:rPr lang="en-US" sz="1050" b="0" i="0" u="none" strike="noStrike">
                          <a:solidFill>
                            <a:srgbClr val="000000"/>
                          </a:solidFill>
                          <a:effectLst/>
                          <a:latin typeface="Times New Roman" panose="02020603050405020304" pitchFamily="18" charset="0"/>
                        </a:rPr>
                        <a:t>% Rural </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22.299</a:t>
                      </a:r>
                      <a:br>
                        <a:rPr lang="en-US" sz="1050" b="0" i="0" u="none" strike="noStrike">
                          <a:solidFill>
                            <a:srgbClr val="000000"/>
                          </a:solidFill>
                          <a:effectLst/>
                          <a:latin typeface="Times New Roman" panose="02020603050405020304" pitchFamily="18" charset="0"/>
                        </a:rPr>
                      </a:br>
                      <a:r>
                        <a:rPr lang="en-US" sz="1050" b="0" i="0" u="none" strike="noStrike">
                          <a:solidFill>
                            <a:srgbClr val="000000"/>
                          </a:solidFill>
                          <a:effectLst/>
                          <a:latin typeface="Times New Roman" panose="02020603050405020304" pitchFamily="18" charset="0"/>
                        </a:rPr>
                        <a:t>(9.028)</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44.233</a:t>
                      </a:r>
                      <a:br>
                        <a:rPr lang="en-US" sz="1050" b="0" i="0" u="none" strike="noStrike">
                          <a:solidFill>
                            <a:srgbClr val="000000"/>
                          </a:solidFill>
                          <a:effectLst/>
                          <a:latin typeface="Times New Roman" panose="02020603050405020304" pitchFamily="18" charset="0"/>
                        </a:rPr>
                      </a:br>
                      <a:r>
                        <a:rPr lang="en-US" sz="1050" b="0" i="0" u="none" strike="noStrike">
                          <a:solidFill>
                            <a:srgbClr val="000000"/>
                          </a:solidFill>
                          <a:effectLst/>
                          <a:latin typeface="Times New Roman" panose="02020603050405020304" pitchFamily="18" charset="0"/>
                        </a:rPr>
                        <a:t>(14.542)</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70.211</a:t>
                      </a:r>
                      <a:br>
                        <a:rPr lang="en-US" sz="1050" b="0" i="0" u="none" strike="noStrike">
                          <a:solidFill>
                            <a:srgbClr val="000000"/>
                          </a:solidFill>
                          <a:effectLst/>
                          <a:latin typeface="Times New Roman" panose="02020603050405020304" pitchFamily="18" charset="0"/>
                        </a:rPr>
                      </a:br>
                      <a:r>
                        <a:rPr lang="en-US" sz="1050" b="0" i="0" u="none" strike="noStrike">
                          <a:solidFill>
                            <a:srgbClr val="000000"/>
                          </a:solidFill>
                          <a:effectLst/>
                          <a:latin typeface="Times New Roman" panose="02020603050405020304" pitchFamily="18" charset="0"/>
                        </a:rPr>
                        <a:t>(7.152)</a:t>
                      </a:r>
                    </a:p>
                  </a:txBody>
                  <a:tcPr marL="5257" marR="5257" marT="5257" marB="0" anchor="ctr">
                    <a:lnL>
                      <a:noFill/>
                    </a:lnL>
                    <a:lnR>
                      <a:noFill/>
                    </a:lnR>
                    <a:lnT>
                      <a:noFill/>
                    </a:lnT>
                    <a:lnB>
                      <a:noFill/>
                    </a:lnB>
                    <a:noFill/>
                  </a:tcPr>
                </a:tc>
                <a:tc>
                  <a:txBody>
                    <a:bodyPr/>
                    <a:lstStyle/>
                    <a:p>
                      <a:pPr algn="ctr" fontAlgn="ctr"/>
                      <a:r>
                        <a:rPr lang="en-US" sz="1050" b="1" i="0" u="none" strike="noStrike">
                          <a:solidFill>
                            <a:srgbClr val="000000"/>
                          </a:solidFill>
                          <a:effectLst/>
                          <a:latin typeface="Times New Roman" panose="02020603050405020304" pitchFamily="18" charset="0"/>
                        </a:rPr>
                        <a:t>&lt;0.001</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25.068</a:t>
                      </a:r>
                      <a:br>
                        <a:rPr lang="en-US" sz="1050" b="0" i="0" u="none" strike="noStrike">
                          <a:solidFill>
                            <a:srgbClr val="000000"/>
                          </a:solidFill>
                          <a:effectLst/>
                          <a:latin typeface="Times New Roman" panose="02020603050405020304" pitchFamily="18" charset="0"/>
                        </a:rPr>
                      </a:br>
                      <a:r>
                        <a:rPr lang="en-US" sz="1050" b="0" i="0" u="none" strike="noStrike">
                          <a:solidFill>
                            <a:srgbClr val="000000"/>
                          </a:solidFill>
                          <a:effectLst/>
                          <a:latin typeface="Times New Roman" panose="02020603050405020304" pitchFamily="18" charset="0"/>
                        </a:rPr>
                        <a:t>(9.814)</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35.406</a:t>
                      </a:r>
                      <a:br>
                        <a:rPr lang="en-US" sz="1050" b="0" i="0" u="none" strike="noStrike">
                          <a:solidFill>
                            <a:srgbClr val="000000"/>
                          </a:solidFill>
                          <a:effectLst/>
                          <a:latin typeface="Times New Roman" panose="02020603050405020304" pitchFamily="18" charset="0"/>
                        </a:rPr>
                      </a:br>
                      <a:r>
                        <a:rPr lang="en-US" sz="1050" b="0" i="0" u="none" strike="noStrike">
                          <a:solidFill>
                            <a:srgbClr val="000000"/>
                          </a:solidFill>
                          <a:effectLst/>
                          <a:latin typeface="Times New Roman" panose="02020603050405020304" pitchFamily="18" charset="0"/>
                        </a:rPr>
                        <a:t>(16.292)</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69.515</a:t>
                      </a:r>
                      <a:br>
                        <a:rPr lang="en-US" sz="1050" b="0" i="0" u="none" strike="noStrike">
                          <a:solidFill>
                            <a:srgbClr val="000000"/>
                          </a:solidFill>
                          <a:effectLst/>
                          <a:latin typeface="Times New Roman" panose="02020603050405020304" pitchFamily="18" charset="0"/>
                        </a:rPr>
                      </a:br>
                      <a:r>
                        <a:rPr lang="en-US" sz="1050" b="0" i="0" u="none" strike="noStrike">
                          <a:solidFill>
                            <a:srgbClr val="000000"/>
                          </a:solidFill>
                          <a:effectLst/>
                          <a:latin typeface="Times New Roman" panose="02020603050405020304" pitchFamily="18" charset="0"/>
                        </a:rPr>
                        <a:t>(8.205)</a:t>
                      </a:r>
                    </a:p>
                  </a:txBody>
                  <a:tcPr marL="5257" marR="5257" marT="5257" marB="0" anchor="ctr">
                    <a:lnL>
                      <a:noFill/>
                    </a:lnL>
                    <a:lnR>
                      <a:noFill/>
                    </a:lnR>
                    <a:lnT>
                      <a:noFill/>
                    </a:lnT>
                    <a:lnB>
                      <a:noFill/>
                    </a:lnB>
                    <a:noFill/>
                  </a:tcPr>
                </a:tc>
                <a:tc>
                  <a:txBody>
                    <a:bodyPr/>
                    <a:lstStyle/>
                    <a:p>
                      <a:pPr algn="ctr" fontAlgn="ctr"/>
                      <a:r>
                        <a:rPr lang="en-US" sz="1050" b="1" i="0" u="none" strike="noStrike">
                          <a:solidFill>
                            <a:srgbClr val="000000"/>
                          </a:solidFill>
                          <a:effectLst/>
                          <a:latin typeface="Times New Roman" panose="02020603050405020304" pitchFamily="18" charset="0"/>
                        </a:rPr>
                        <a:t>&lt;0.001</a:t>
                      </a:r>
                    </a:p>
                  </a:txBody>
                  <a:tcPr marL="5257" marR="5257" marT="5257" marB="0" anchor="ctr">
                    <a:lnL>
                      <a:noFill/>
                    </a:lnL>
                    <a:lnR>
                      <a:noFill/>
                    </a:lnR>
                    <a:lnT>
                      <a:noFill/>
                    </a:lnT>
                    <a:lnB>
                      <a:noFill/>
                    </a:lnB>
                    <a:noFill/>
                  </a:tcPr>
                </a:tc>
                <a:extLst>
                  <a:ext uri="{0D108BD9-81ED-4DB2-BD59-A6C34878D82A}">
                    <a16:rowId xmlns:a16="http://schemas.microsoft.com/office/drawing/2014/main" val="3324215970"/>
                  </a:ext>
                </a:extLst>
              </a:tr>
              <a:tr h="194078">
                <a:tc>
                  <a:txBody>
                    <a:bodyPr/>
                    <a:lstStyle/>
                    <a:p>
                      <a:pPr algn="l" fontAlgn="ctr"/>
                      <a:r>
                        <a:rPr lang="en-US" sz="1050" b="1" i="0" u="none" strike="noStrike">
                          <a:solidFill>
                            <a:srgbClr val="000000"/>
                          </a:solidFill>
                          <a:effectLst/>
                          <a:latin typeface="Times New Roman" panose="02020603050405020304" pitchFamily="18" charset="0"/>
                        </a:rPr>
                        <a:t>Majority Rural Community</a:t>
                      </a:r>
                      <a:r>
                        <a:rPr lang="en-US" sz="1050" b="0" i="0" u="none" strike="noStrike">
                          <a:solidFill>
                            <a:srgbClr val="000000"/>
                          </a:solidFill>
                          <a:effectLst/>
                          <a:latin typeface="Times New Roman" panose="02020603050405020304" pitchFamily="18" charset="0"/>
                        </a:rPr>
                        <a:t> </a:t>
                      </a:r>
                      <a:endParaRPr lang="en-US" sz="1050" b="1"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extLst>
                  <a:ext uri="{0D108BD9-81ED-4DB2-BD59-A6C34878D82A}">
                    <a16:rowId xmlns:a16="http://schemas.microsoft.com/office/drawing/2014/main" val="448460589"/>
                  </a:ext>
                </a:extLst>
              </a:tr>
              <a:tr h="194078">
                <a:tc>
                  <a:txBody>
                    <a:bodyPr/>
                    <a:lstStyle/>
                    <a:p>
                      <a:pPr algn="r" fontAlgn="ctr"/>
                      <a:r>
                        <a:rPr lang="en-US" sz="1050" b="0" i="0" u="none" strike="noStrike">
                          <a:solidFill>
                            <a:srgbClr val="000000"/>
                          </a:solidFill>
                          <a:effectLst/>
                          <a:latin typeface="Times New Roman" panose="02020603050405020304" pitchFamily="18" charset="0"/>
                        </a:rPr>
                        <a:t>Yes </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11</a:t>
                      </a: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0</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a:t>
                      </a:r>
                    </a:p>
                  </a:txBody>
                  <a:tcPr marL="5257" marR="5257" marT="5257"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9</a:t>
                      </a:r>
                    </a:p>
                  </a:txBody>
                  <a:tcPr marL="5257" marR="5257" marT="5257"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5257" marR="5257" marT="5257" marB="0" anchor="ctr">
                    <a:lnL>
                      <a:noFill/>
                    </a:lnL>
                    <a:lnR>
                      <a:noFill/>
                    </a:lnR>
                    <a:lnT>
                      <a:noFill/>
                    </a:lnT>
                    <a:lnB>
                      <a:noFill/>
                    </a:lnB>
                    <a:noFill/>
                  </a:tcPr>
                </a:tc>
                <a:extLst>
                  <a:ext uri="{0D108BD9-81ED-4DB2-BD59-A6C34878D82A}">
                    <a16:rowId xmlns:a16="http://schemas.microsoft.com/office/drawing/2014/main" val="2445050790"/>
                  </a:ext>
                </a:extLst>
              </a:tr>
              <a:tr h="201010">
                <a:tc>
                  <a:txBody>
                    <a:bodyPr/>
                    <a:lstStyle/>
                    <a:p>
                      <a:pPr algn="r" fontAlgn="ctr"/>
                      <a:r>
                        <a:rPr lang="en-US" sz="1050" b="0" i="0" u="none" strike="noStrike">
                          <a:solidFill>
                            <a:srgbClr val="000000"/>
                          </a:solidFill>
                          <a:effectLst/>
                          <a:latin typeface="Times New Roman" panose="02020603050405020304" pitchFamily="18" charset="0"/>
                        </a:rPr>
                        <a:t>No </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10</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8</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0</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 </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9</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8</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0</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 </a:t>
                      </a:r>
                    </a:p>
                  </a:txBody>
                  <a:tcPr marL="5257" marR="5257" marT="5257" marB="0" anchor="ctr">
                    <a:lnL>
                      <a:noFill/>
                    </a:lnL>
                    <a:lnR>
                      <a:noFill/>
                    </a:lnR>
                    <a:lnT>
                      <a:noFill/>
                    </a:lnT>
                    <a:lnB w="254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755389732"/>
                  </a:ext>
                </a:extLst>
              </a:tr>
            </a:tbl>
          </a:graphicData>
        </a:graphic>
      </p:graphicFrame>
    </p:spTree>
    <p:extLst>
      <p:ext uri="{BB962C8B-B14F-4D97-AF65-F5344CB8AC3E}">
        <p14:creationId xmlns:p14="http://schemas.microsoft.com/office/powerpoint/2010/main" val="136704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81D4E-7F79-9D77-6637-5F5C5E9EF2F6}"/>
              </a:ext>
            </a:extLst>
          </p:cNvPr>
          <p:cNvSpPr>
            <a:spLocks noGrp="1"/>
          </p:cNvSpPr>
          <p:nvPr>
            <p:ph type="title"/>
          </p:nvPr>
        </p:nvSpPr>
        <p:spPr/>
        <p:txBody>
          <a:bodyPr/>
          <a:lstStyle/>
          <a:p>
            <a:r>
              <a:rPr lang="en-US" dirty="0"/>
              <a:t>Main Findings</a:t>
            </a:r>
          </a:p>
        </p:txBody>
      </p:sp>
      <p:sp>
        <p:nvSpPr>
          <p:cNvPr id="5" name="内容占位符 4">
            <a:extLst>
              <a:ext uri="{FF2B5EF4-FFF2-40B4-BE49-F238E27FC236}">
                <a16:creationId xmlns:a16="http://schemas.microsoft.com/office/drawing/2014/main" id="{070BF993-7A59-6F9A-66C6-D55D0AA8AA7B}"/>
              </a:ext>
            </a:extLst>
          </p:cNvPr>
          <p:cNvSpPr>
            <a:spLocks noGrp="1"/>
          </p:cNvSpPr>
          <p:nvPr>
            <p:ph idx="1"/>
          </p:nvPr>
        </p:nvSpPr>
        <p:spPr>
          <a:xfrm>
            <a:off x="838200" y="1825625"/>
            <a:ext cx="10268824" cy="4351338"/>
          </a:xfrm>
        </p:spPr>
        <p:txBody>
          <a:bodyPr>
            <a:normAutofit fontScale="92500"/>
          </a:bodyPr>
          <a:lstStyle/>
          <a:p>
            <a:r>
              <a:rPr lang="en-US" dirty="0"/>
              <a:t>The racism scores changed significantly. These changes align with historical indicators of structural racism.</a:t>
            </a:r>
          </a:p>
          <a:p>
            <a:pPr lvl="1"/>
            <a:r>
              <a:rPr lang="en-US" sz="2000" dirty="0"/>
              <a:t>July 7, 2016: </a:t>
            </a:r>
            <a:r>
              <a:rPr lang="en-US" altLang="zh-CN" sz="2000" dirty="0"/>
              <a:t>The protests in Dallas were against police shootings of Philando Castile and Alton Sterling in other states.</a:t>
            </a:r>
          </a:p>
          <a:p>
            <a:pPr lvl="1"/>
            <a:r>
              <a:rPr lang="en-US" altLang="zh-CN" sz="2000" dirty="0"/>
              <a:t>September 12, 2018: Sacramento police shooting.</a:t>
            </a:r>
          </a:p>
          <a:p>
            <a:pPr lvl="1"/>
            <a:r>
              <a:rPr lang="en-US" altLang="zh-CN" sz="2000" dirty="0"/>
              <a:t>May 28, 2020: 8.8 million uses of #BlackLivesMatter as national and global protests spread.</a:t>
            </a:r>
          </a:p>
          <a:p>
            <a:r>
              <a:rPr lang="en-US" dirty="0"/>
              <a:t>The racial discrimination index (RDI) provides a more immediate and timely potential for racism, disparities, and inequity analysis.</a:t>
            </a:r>
          </a:p>
          <a:p>
            <a:r>
              <a:rPr lang="en-US" dirty="0"/>
              <a:t>This is the first study to report a relationship between a digital real-time racism score and multiple social determinants of health.</a:t>
            </a:r>
          </a:p>
          <a:p>
            <a:endParaRPr lang="en-US" dirty="0"/>
          </a:p>
        </p:txBody>
      </p:sp>
    </p:spTree>
    <p:extLst>
      <p:ext uri="{BB962C8B-B14F-4D97-AF65-F5344CB8AC3E}">
        <p14:creationId xmlns:p14="http://schemas.microsoft.com/office/powerpoint/2010/main" val="236568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8400994-D44F-A020-2849-6800BC113D33}"/>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Project 2</a:t>
            </a:r>
          </a:p>
        </p:txBody>
      </p:sp>
      <p:sp>
        <p:nvSpPr>
          <p:cNvPr id="3" name="标题 5">
            <a:extLst>
              <a:ext uri="{FF2B5EF4-FFF2-40B4-BE49-F238E27FC236}">
                <a16:creationId xmlns:a16="http://schemas.microsoft.com/office/drawing/2014/main" id="{99F86EC0-8C34-3967-91A4-062A6D5416D3}"/>
              </a:ext>
            </a:extLst>
          </p:cNvPr>
          <p:cNvSpPr txBox="1">
            <a:spLocks/>
          </p:cNvSpPr>
          <p:nvPr/>
        </p:nvSpPr>
        <p:spPr>
          <a:xfrm>
            <a:off x="1882588" y="3086489"/>
            <a:ext cx="9710147" cy="1600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masis MT Pro Black" panose="02040A04050005020304" pitchFamily="18" charset="0"/>
                <a:ea typeface="+mj-ea"/>
                <a:cs typeface="+mj-cs"/>
              </a:defRPr>
            </a:lvl1pPr>
          </a:lstStyle>
          <a:p>
            <a:r>
              <a:rPr lang="en-US" sz="3200" dirty="0">
                <a:latin typeface="Amasis MT Pro" panose="020F0502020204030204" pitchFamily="18" charset="0"/>
              </a:rPr>
              <a:t>Examine the relationship between racism index and</a:t>
            </a:r>
            <a:r>
              <a:rPr lang="en-US" sz="3200" kern="1200" dirty="0">
                <a:latin typeface="Amasis MT Pro" panose="020F0502020204030204" pitchFamily="18" charset="0"/>
              </a:rPr>
              <a:t> life expecta</a:t>
            </a:r>
            <a:r>
              <a:rPr lang="en-US" altLang="zh-CN" sz="3200" kern="1200" dirty="0">
                <a:latin typeface="Amasis MT Pro" panose="020F0502020204030204" pitchFamily="18" charset="0"/>
              </a:rPr>
              <a:t>n</a:t>
            </a:r>
            <a:r>
              <a:rPr lang="en-US" sz="3200" kern="1200" dirty="0">
                <a:latin typeface="Amasis MT Pro" panose="020F0502020204030204" pitchFamily="18" charset="0"/>
              </a:rPr>
              <a:t>cy among Black population in South Carolina</a:t>
            </a:r>
            <a:endParaRPr lang="en-US" dirty="0">
              <a:latin typeface="Amasis MT Pro" panose="020F0502020204030204" pitchFamily="18" charset="0"/>
            </a:endParaRPr>
          </a:p>
        </p:txBody>
      </p:sp>
      <p:sp>
        <p:nvSpPr>
          <p:cNvPr id="4" name="Rectangle 21" descr="Chat">
            <a:extLst>
              <a:ext uri="{FF2B5EF4-FFF2-40B4-BE49-F238E27FC236}">
                <a16:creationId xmlns:a16="http://schemas.microsoft.com/office/drawing/2014/main" id="{81B3FDAA-D73C-B328-A305-3E6F62788B4A}"/>
              </a:ext>
            </a:extLst>
          </p:cNvPr>
          <p:cNvSpPr/>
          <p:nvPr/>
        </p:nvSpPr>
        <p:spPr>
          <a:xfrm>
            <a:off x="953362" y="3477909"/>
            <a:ext cx="723593" cy="81735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228853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81D4E-7F79-9D77-6637-5F5C5E9EF2F6}"/>
              </a:ext>
            </a:extLst>
          </p:cNvPr>
          <p:cNvSpPr>
            <a:spLocks noGrp="1"/>
          </p:cNvSpPr>
          <p:nvPr>
            <p:ph type="title"/>
          </p:nvPr>
        </p:nvSpPr>
        <p:spPr/>
        <p:txBody>
          <a:bodyPr/>
          <a:lstStyle/>
          <a:p>
            <a:r>
              <a:rPr lang="en-US" dirty="0"/>
              <a:t>Method – Study Design</a:t>
            </a:r>
          </a:p>
        </p:txBody>
      </p:sp>
      <p:sp>
        <p:nvSpPr>
          <p:cNvPr id="3" name="内容占位符 2">
            <a:extLst>
              <a:ext uri="{FF2B5EF4-FFF2-40B4-BE49-F238E27FC236}">
                <a16:creationId xmlns:a16="http://schemas.microsoft.com/office/drawing/2014/main" id="{C758F64C-057A-6551-BDC2-D012135B373E}"/>
              </a:ext>
            </a:extLst>
          </p:cNvPr>
          <p:cNvSpPr>
            <a:spLocks noGrp="1"/>
          </p:cNvSpPr>
          <p:nvPr>
            <p:ph idx="1"/>
          </p:nvPr>
        </p:nvSpPr>
        <p:spPr/>
        <p:txBody>
          <a:bodyPr>
            <a:normAutofit/>
          </a:bodyPr>
          <a:lstStyle/>
          <a:p>
            <a:pPr marL="0" indent="0">
              <a:buNone/>
            </a:pPr>
            <a:r>
              <a:rPr lang="en-US" b="1" dirty="0"/>
              <a:t>Data Source</a:t>
            </a:r>
            <a:r>
              <a:rPr lang="en-US" dirty="0"/>
              <a:t>:</a:t>
            </a:r>
          </a:p>
          <a:p>
            <a:pPr lvl="1"/>
            <a:r>
              <a:rPr lang="en-US" dirty="0"/>
              <a:t>County-level racial discrimination index from January 1, 2018 to December 31, 2022 in South Carolina.</a:t>
            </a:r>
          </a:p>
          <a:p>
            <a:pPr lvl="1"/>
            <a:r>
              <a:rPr lang="en-US" dirty="0"/>
              <a:t>County-level Years of potential life lost (YPLL) rate for all 46 counties in South Carolina (SC) from 2018 to 2022 from County Health Rankings data.</a:t>
            </a:r>
          </a:p>
          <a:p>
            <a:pPr lvl="1"/>
            <a:r>
              <a:rPr lang="en-US" dirty="0"/>
              <a:t>American Community Surveys (ACS) data (Bureau, 2023) provided previously documented confounding factors for YPLL and racism.</a:t>
            </a:r>
          </a:p>
          <a:p>
            <a:endParaRPr lang="en-US" dirty="0"/>
          </a:p>
        </p:txBody>
      </p:sp>
    </p:spTree>
    <p:extLst>
      <p:ext uri="{BB962C8B-B14F-4D97-AF65-F5344CB8AC3E}">
        <p14:creationId xmlns:p14="http://schemas.microsoft.com/office/powerpoint/2010/main" val="4075036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1EB2B1F-CCB6-4A0C-549B-B1730140967D}"/>
              </a:ext>
            </a:extLst>
          </p:cNvPr>
          <p:cNvSpPr>
            <a:spLocks noGrp="1"/>
          </p:cNvSpPr>
          <p:nvPr>
            <p:ph type="title"/>
          </p:nvPr>
        </p:nvSpPr>
        <p:spPr>
          <a:xfrm>
            <a:off x="644057" y="348865"/>
            <a:ext cx="10771564" cy="877729"/>
          </a:xfrm>
        </p:spPr>
        <p:txBody>
          <a:bodyPr anchor="ctr">
            <a:normAutofit/>
          </a:bodyPr>
          <a:lstStyle/>
          <a:p>
            <a:r>
              <a:rPr lang="en-US" sz="4000">
                <a:solidFill>
                  <a:srgbClr val="FFFFFF"/>
                </a:solidFill>
              </a:rPr>
              <a:t>Agenda</a:t>
            </a:r>
          </a:p>
        </p:txBody>
      </p:sp>
      <p:graphicFrame>
        <p:nvGraphicFramePr>
          <p:cNvPr id="5" name="内容占位符 2">
            <a:extLst>
              <a:ext uri="{FF2B5EF4-FFF2-40B4-BE49-F238E27FC236}">
                <a16:creationId xmlns:a16="http://schemas.microsoft.com/office/drawing/2014/main" id="{73002BC2-28B4-7995-65F2-413798F38A00}"/>
              </a:ext>
            </a:extLst>
          </p:cNvPr>
          <p:cNvGraphicFramePr>
            <a:graphicFrameLocks noGrp="1"/>
          </p:cNvGraphicFramePr>
          <p:nvPr>
            <p:ph idx="1"/>
            <p:extLst>
              <p:ext uri="{D42A27DB-BD31-4B8C-83A1-F6EECF244321}">
                <p14:modId xmlns:p14="http://schemas.microsoft.com/office/powerpoint/2010/main" val="230157941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6077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81D4E-7F79-9D77-6637-5F5C5E9EF2F6}"/>
              </a:ext>
            </a:extLst>
          </p:cNvPr>
          <p:cNvSpPr>
            <a:spLocks noGrp="1"/>
          </p:cNvSpPr>
          <p:nvPr>
            <p:ph type="title"/>
          </p:nvPr>
        </p:nvSpPr>
        <p:spPr/>
        <p:txBody>
          <a:bodyPr/>
          <a:lstStyle/>
          <a:p>
            <a:r>
              <a:rPr lang="en-US" dirty="0"/>
              <a:t>Method – Linear </a:t>
            </a:r>
            <a:r>
              <a:rPr lang="en-US" sz="4400" dirty="0"/>
              <a:t>Mixed Effect Model</a:t>
            </a:r>
            <a:endParaRPr lang="en-US" dirty="0"/>
          </a:p>
        </p:txBody>
      </p:sp>
      <p:sp>
        <p:nvSpPr>
          <p:cNvPr id="5" name="内容占位符 4">
            <a:extLst>
              <a:ext uri="{FF2B5EF4-FFF2-40B4-BE49-F238E27FC236}">
                <a16:creationId xmlns:a16="http://schemas.microsoft.com/office/drawing/2014/main" id="{070BF993-7A59-6F9A-66C6-D55D0AA8AA7B}"/>
              </a:ext>
            </a:extLst>
          </p:cNvPr>
          <p:cNvSpPr>
            <a:spLocks noGrp="1"/>
          </p:cNvSpPr>
          <p:nvPr>
            <p:ph idx="1"/>
          </p:nvPr>
        </p:nvSpPr>
        <p:spPr/>
        <p:txBody>
          <a:bodyPr>
            <a:normAutofit/>
          </a:bodyPr>
          <a:lstStyle/>
          <a:p>
            <a:r>
              <a:rPr lang="en-US" dirty="0"/>
              <a:t>Unadjusted and multivariable linear mixed-effects models (LMMs) were used to examine the associations between various demographic and socioeconomic factors and the YPLL rate among Black populations. </a:t>
            </a:r>
          </a:p>
          <a:p>
            <a:r>
              <a:rPr lang="en-US" dirty="0"/>
              <a:t>All models controlled for county-level random effects using the FIPS code and yearly random effects. </a:t>
            </a:r>
          </a:p>
        </p:txBody>
      </p:sp>
    </p:spTree>
    <p:extLst>
      <p:ext uri="{BB962C8B-B14F-4D97-AF65-F5344CB8AC3E}">
        <p14:creationId xmlns:p14="http://schemas.microsoft.com/office/powerpoint/2010/main" val="2807694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855B4-D322-81FF-6FA9-6235300CC1F0}"/>
              </a:ext>
            </a:extLst>
          </p:cNvPr>
          <p:cNvSpPr>
            <a:spLocks noGrp="1"/>
          </p:cNvSpPr>
          <p:nvPr>
            <p:ph type="title"/>
          </p:nvPr>
        </p:nvSpPr>
        <p:spPr>
          <a:xfrm>
            <a:off x="752272" y="365126"/>
            <a:ext cx="11322996" cy="860560"/>
          </a:xfrm>
        </p:spPr>
        <p:txBody>
          <a:bodyPr/>
          <a:lstStyle/>
          <a:p>
            <a:r>
              <a:rPr kumimoji="0" lang="en-US" sz="44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Results – Relations with Existing Index</a:t>
            </a:r>
            <a:endParaRPr lang="en-US" dirty="0"/>
          </a:p>
        </p:txBody>
      </p:sp>
      <p:pic>
        <p:nvPicPr>
          <p:cNvPr id="10" name="内容占位符 9" descr="图表, 散点图&#10;&#10;描述已自动生成">
            <a:extLst>
              <a:ext uri="{FF2B5EF4-FFF2-40B4-BE49-F238E27FC236}">
                <a16:creationId xmlns:a16="http://schemas.microsoft.com/office/drawing/2014/main" id="{7385B677-E279-5FA7-3643-015E08C0F92C}"/>
              </a:ext>
            </a:extLst>
          </p:cNvPr>
          <p:cNvPicPr>
            <a:picLocks noGrp="1" noChangeAspect="1"/>
          </p:cNvPicPr>
          <p:nvPr>
            <p:ph sz="half" idx="2"/>
          </p:nvPr>
        </p:nvPicPr>
        <p:blipFill>
          <a:blip r:embed="rId3"/>
          <a:stretch>
            <a:fillRect/>
          </a:stretch>
        </p:blipFill>
        <p:spPr>
          <a:xfrm>
            <a:off x="1740013" y="1325378"/>
            <a:ext cx="8298932" cy="5532622"/>
          </a:xfrm>
        </p:spPr>
      </p:pic>
    </p:spTree>
    <p:extLst>
      <p:ext uri="{BB962C8B-B14F-4D97-AF65-F5344CB8AC3E}">
        <p14:creationId xmlns:p14="http://schemas.microsoft.com/office/powerpoint/2010/main" val="221867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27F5B3-253F-F14B-4AC7-4F39E2601ADF}"/>
              </a:ext>
            </a:extLst>
          </p:cNvPr>
          <p:cNvSpPr>
            <a:spLocks noGrp="1"/>
          </p:cNvSpPr>
          <p:nvPr>
            <p:ph type="title"/>
          </p:nvPr>
        </p:nvSpPr>
        <p:spPr/>
        <p:txBody>
          <a:bodyPr/>
          <a:lstStyle/>
          <a:p>
            <a:r>
              <a:rPr lang="en-US" dirty="0"/>
              <a:t>Results - Impact of Racial Discrimination Index on YPLL rates </a:t>
            </a:r>
          </a:p>
        </p:txBody>
      </p:sp>
      <p:graphicFrame>
        <p:nvGraphicFramePr>
          <p:cNvPr id="5" name="内容占位符 4">
            <a:extLst>
              <a:ext uri="{FF2B5EF4-FFF2-40B4-BE49-F238E27FC236}">
                <a16:creationId xmlns:a16="http://schemas.microsoft.com/office/drawing/2014/main" id="{A779E475-04FD-7D28-C5BE-3AC269AE4A61}"/>
              </a:ext>
            </a:extLst>
          </p:cNvPr>
          <p:cNvGraphicFramePr>
            <a:graphicFrameLocks noGrp="1"/>
          </p:cNvGraphicFramePr>
          <p:nvPr>
            <p:ph idx="1"/>
            <p:extLst>
              <p:ext uri="{D42A27DB-BD31-4B8C-83A1-F6EECF244321}">
                <p14:modId xmlns:p14="http://schemas.microsoft.com/office/powerpoint/2010/main" val="2819533743"/>
              </p:ext>
            </p:extLst>
          </p:nvPr>
        </p:nvGraphicFramePr>
        <p:xfrm>
          <a:off x="447759" y="1836892"/>
          <a:ext cx="11296481" cy="4162462"/>
        </p:xfrm>
        <a:graphic>
          <a:graphicData uri="http://schemas.openxmlformats.org/drawingml/2006/table">
            <a:tbl>
              <a:tblPr/>
              <a:tblGrid>
                <a:gridCol w="6617969">
                  <a:extLst>
                    <a:ext uri="{9D8B030D-6E8A-4147-A177-3AD203B41FA5}">
                      <a16:colId xmlns:a16="http://schemas.microsoft.com/office/drawing/2014/main" val="2348443"/>
                    </a:ext>
                  </a:extLst>
                </a:gridCol>
                <a:gridCol w="2376587">
                  <a:extLst>
                    <a:ext uri="{9D8B030D-6E8A-4147-A177-3AD203B41FA5}">
                      <a16:colId xmlns:a16="http://schemas.microsoft.com/office/drawing/2014/main" val="630840257"/>
                    </a:ext>
                  </a:extLst>
                </a:gridCol>
                <a:gridCol w="2301925">
                  <a:extLst>
                    <a:ext uri="{9D8B030D-6E8A-4147-A177-3AD203B41FA5}">
                      <a16:colId xmlns:a16="http://schemas.microsoft.com/office/drawing/2014/main" val="1033857319"/>
                    </a:ext>
                  </a:extLst>
                </a:gridCol>
              </a:tblGrid>
              <a:tr h="770536">
                <a:tc>
                  <a:txBody>
                    <a:bodyPr/>
                    <a:lstStyle/>
                    <a:p>
                      <a:pPr algn="l" fontAlgn="b"/>
                      <a:r>
                        <a:rPr lang="en-US" sz="2400" b="1" i="0" u="none" strike="noStrike" dirty="0">
                          <a:solidFill>
                            <a:srgbClr val="000000"/>
                          </a:solidFill>
                          <a:effectLst/>
                          <a:latin typeface="Times New Roman" panose="02020603050405020304" pitchFamily="18" charset="0"/>
                        </a:rPr>
                        <a:t>Characteristics</a:t>
                      </a:r>
                    </a:p>
                  </a:txBody>
                  <a:tcPr marL="6350" marR="6350" marT="6350" marB="0" anchor="ctr">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noFill/>
                  </a:tcPr>
                </a:tc>
                <a:tc>
                  <a:txBody>
                    <a:bodyPr/>
                    <a:lstStyle/>
                    <a:p>
                      <a:pPr algn="l" fontAlgn="b"/>
                      <a:r>
                        <a:rPr lang="en-US" sz="2400" b="1" i="0" u="none" strike="noStrike" dirty="0">
                          <a:solidFill>
                            <a:srgbClr val="000000"/>
                          </a:solidFill>
                          <a:effectLst/>
                          <a:latin typeface="Times New Roman" panose="02020603050405020304" pitchFamily="18" charset="0"/>
                        </a:rPr>
                        <a:t>Crude Model</a:t>
                      </a:r>
                    </a:p>
                  </a:txBody>
                  <a:tcPr marL="6350" marR="6350" marT="6350" marB="0" anchor="ctr">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noFill/>
                  </a:tcPr>
                </a:tc>
                <a:tc>
                  <a:txBody>
                    <a:bodyPr/>
                    <a:lstStyle/>
                    <a:p>
                      <a:pPr algn="l" fontAlgn="b"/>
                      <a:r>
                        <a:rPr lang="en-US" sz="2400" b="1" i="0" u="none" strike="noStrike">
                          <a:solidFill>
                            <a:srgbClr val="000000"/>
                          </a:solidFill>
                          <a:effectLst/>
                          <a:latin typeface="Times New Roman" panose="02020603050405020304" pitchFamily="18" charset="0"/>
                        </a:rPr>
                        <a:t>Adjusted Model</a:t>
                      </a:r>
                    </a:p>
                  </a:txBody>
                  <a:tcPr marL="6350" marR="6350" marT="6350" marB="0" anchor="ctr">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4261520451"/>
                  </a:ext>
                </a:extLst>
              </a:tr>
              <a:tr h="269996">
                <a:tc>
                  <a:txBody>
                    <a:bodyPr/>
                    <a:lstStyle/>
                    <a:p>
                      <a:pPr algn="l" fontAlgn="b"/>
                      <a:r>
                        <a:rPr lang="en-US" sz="1600" b="0" i="0" u="none" strike="noStrike" dirty="0">
                          <a:solidFill>
                            <a:srgbClr val="000000"/>
                          </a:solidFill>
                          <a:effectLst/>
                          <a:latin typeface="Times New Roman" panose="02020603050405020304" pitchFamily="18" charset="0"/>
                        </a:rPr>
                        <a:t>logarithm of </a:t>
                      </a:r>
                      <a:r>
                        <a:rPr lang="en-US" altLang="zh-CN" sz="1600" b="0" i="0" u="none" strike="noStrike" dirty="0">
                          <a:solidFill>
                            <a:srgbClr val="000000"/>
                          </a:solidFill>
                          <a:effectLst/>
                          <a:latin typeface="Times New Roman" panose="02020603050405020304" pitchFamily="18" charset="0"/>
                        </a:rPr>
                        <a:t>racial discrimination </a:t>
                      </a:r>
                      <a:r>
                        <a:rPr lang="en-US" sz="1600" b="0" i="0" u="none" strike="noStrike" dirty="0">
                          <a:solidFill>
                            <a:srgbClr val="000000"/>
                          </a:solidFill>
                          <a:effectLst/>
                          <a:latin typeface="Times New Roman" panose="02020603050405020304" pitchFamily="18" charset="0"/>
                        </a:rPr>
                        <a:t>index</a:t>
                      </a:r>
                      <a:endParaRPr lang="en-US" sz="1600" b="0" i="0" u="none" strike="sngStrike" dirty="0">
                        <a:solidFill>
                          <a:srgbClr val="000000"/>
                        </a:solidFill>
                        <a:effectLst/>
                        <a:latin typeface="Times New Roman" panose="02020603050405020304" pitchFamily="18" charset="0"/>
                      </a:endParaRPr>
                    </a:p>
                  </a:txBody>
                  <a:tcPr marL="6350" marR="6350" marT="6350"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l" fontAlgn="ctr"/>
                      <a:r>
                        <a:rPr lang="en-US" sz="1600" b="0" i="0" u="none" strike="noStrike" dirty="0">
                          <a:solidFill>
                            <a:srgbClr val="000000"/>
                          </a:solidFill>
                          <a:effectLst/>
                          <a:latin typeface="Times New Roman" panose="02020603050405020304" pitchFamily="18" charset="0"/>
                        </a:rPr>
                        <a:t>679.54 (417.36, 942.49)*</a:t>
                      </a:r>
                    </a:p>
                  </a:txBody>
                  <a:tcPr marL="6350" marR="6350" marT="6350"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461.34 (132.06, 773.24)*</a:t>
                      </a:r>
                    </a:p>
                  </a:txBody>
                  <a:tcPr marL="6350" marR="6350" marT="6350" marB="0" anchor="ctr">
                    <a:lnL>
                      <a:noFill/>
                    </a:lnL>
                    <a:lnR>
                      <a:noFill/>
                    </a:lnR>
                    <a:lnT w="25400" cap="flat" cmpd="dbl"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3649512"/>
                  </a:ext>
                </a:extLst>
              </a:tr>
              <a:tr h="261266">
                <a:tc>
                  <a:txBody>
                    <a:bodyPr/>
                    <a:lstStyle/>
                    <a:p>
                      <a:pPr algn="l" fontAlgn="ctr"/>
                      <a:r>
                        <a:rPr lang="en-US" sz="1600" b="1" i="0" u="none" strike="noStrike" dirty="0">
                          <a:solidFill>
                            <a:srgbClr val="000000"/>
                          </a:solidFill>
                          <a:effectLst/>
                          <a:latin typeface="Times New Roman" panose="02020603050405020304" pitchFamily="18" charset="0"/>
                        </a:rPr>
                        <a:t>County-level Sociodemographic Characteristics (per 10 percentage)</a:t>
                      </a:r>
                    </a:p>
                  </a:txBody>
                  <a:tcPr marL="6350" marR="6350" marT="6350" marB="0" anchor="ctr">
                    <a:lnL>
                      <a:noFill/>
                    </a:lnL>
                    <a:lnR>
                      <a:noFill/>
                    </a:lnR>
                    <a:lnT>
                      <a:noFill/>
                    </a:lnT>
                    <a:lnB>
                      <a:noFill/>
                    </a:lnB>
                    <a:noFill/>
                  </a:tcPr>
                </a:tc>
                <a:tc>
                  <a:txBody>
                    <a:bodyPr/>
                    <a:lstStyle/>
                    <a:p>
                      <a:pPr algn="l" fontAlgn="b"/>
                      <a:endParaRPr lang="en-US" sz="1600" b="1" i="0" u="none" strike="noStrike" dirty="0">
                        <a:solidFill>
                          <a:srgbClr val="000000"/>
                        </a:solidFill>
                        <a:effectLst/>
                        <a:latin typeface="Times New Roman" panose="02020603050405020304" pitchFamily="18" charset="0"/>
                      </a:endParaRPr>
                    </a:p>
                  </a:txBody>
                  <a:tcPr marL="6350" marR="6350" marT="6350" marB="0" anchor="ctr">
                    <a:lnL>
                      <a:noFill/>
                    </a:lnL>
                    <a:lnR>
                      <a:noFill/>
                    </a:lnR>
                    <a:lnT>
                      <a:noFill/>
                    </a:lnT>
                    <a:lnB>
                      <a:noFill/>
                    </a:lnB>
                    <a:noFill/>
                  </a:tcPr>
                </a:tc>
                <a:tc>
                  <a:txBody>
                    <a:bodyPr/>
                    <a:lstStyle/>
                    <a:p>
                      <a:pPr algn="l" fontAlgn="b"/>
                      <a:endParaRPr lang="en-US" sz="1600" b="1" i="0" u="none" strike="noStrike" dirty="0">
                        <a:solidFill>
                          <a:srgbClr val="000000"/>
                        </a:solidFill>
                        <a:effectLst/>
                        <a:latin typeface="Times New Roman" panose="02020603050405020304" pitchFamily="18" charset="0"/>
                      </a:endParaRPr>
                    </a:p>
                  </a:txBody>
                  <a:tcPr marL="6350" marR="6350" marT="6350" marB="0" anchor="ctr">
                    <a:lnL>
                      <a:noFill/>
                    </a:lnL>
                    <a:lnR>
                      <a:noFill/>
                    </a:lnR>
                    <a:lnT>
                      <a:noFill/>
                    </a:lnT>
                    <a:lnB>
                      <a:noFill/>
                    </a:lnB>
                    <a:noFill/>
                  </a:tcPr>
                </a:tc>
                <a:extLst>
                  <a:ext uri="{0D108BD9-81ED-4DB2-BD59-A6C34878D82A}">
                    <a16:rowId xmlns:a16="http://schemas.microsoft.com/office/drawing/2014/main" val="1121172388"/>
                  </a:ext>
                </a:extLst>
              </a:tr>
              <a:tr h="261266">
                <a:tc>
                  <a:txBody>
                    <a:bodyPr/>
                    <a:lstStyle/>
                    <a:p>
                      <a:pPr algn="l" fontAlgn="ctr"/>
                      <a:r>
                        <a:rPr lang="en-US" sz="1600" b="0" i="0" u="none" strike="noStrike" dirty="0">
                          <a:solidFill>
                            <a:srgbClr val="000000"/>
                          </a:solidFill>
                          <a:effectLst/>
                          <a:latin typeface="Times New Roman" panose="02020603050405020304" pitchFamily="18" charset="0"/>
                        </a:rPr>
                        <a:t>% Female</a:t>
                      </a:r>
                    </a:p>
                  </a:txBody>
                  <a:tcPr marL="6350" marR="6350" marT="6350" marB="0" anchor="ctr">
                    <a:lnL>
                      <a:noFill/>
                    </a:lnL>
                    <a:lnR>
                      <a:noFill/>
                    </a:lnR>
                    <a:lnT>
                      <a:noFill/>
                    </a:lnT>
                    <a:lnB>
                      <a:noFill/>
                    </a:lnB>
                    <a:noFill/>
                  </a:tcPr>
                </a:tc>
                <a:tc>
                  <a:txBody>
                    <a:bodyPr/>
                    <a:lstStyle/>
                    <a:p>
                      <a:pPr algn="l" fontAlgn="b"/>
                      <a:r>
                        <a:rPr lang="en-US" sz="1600" b="0" i="0" u="none" strike="noStrike" dirty="0">
                          <a:solidFill>
                            <a:srgbClr val="000000"/>
                          </a:solidFill>
                          <a:effectLst/>
                          <a:latin typeface="Times New Roman" panose="02020603050405020304" pitchFamily="18" charset="0"/>
                        </a:rPr>
                        <a:t>29.75 (-1.65, 61.78)</a:t>
                      </a:r>
                    </a:p>
                  </a:txBody>
                  <a:tcPr marL="6350" marR="6350" marT="6350" marB="0" anchor="ctr">
                    <a:lnL>
                      <a:noFill/>
                    </a:lnL>
                    <a:lnR>
                      <a:noFill/>
                    </a:lnR>
                    <a:lnT>
                      <a:noFill/>
                    </a:lnT>
                    <a:lnB>
                      <a:noFill/>
                    </a:lnB>
                    <a:noFill/>
                  </a:tcPr>
                </a:tc>
                <a:tc>
                  <a:txBody>
                    <a:bodyPr/>
                    <a:lstStyle/>
                    <a:p>
                      <a:pPr algn="l" fontAlgn="b"/>
                      <a:r>
                        <a:rPr lang="en-US" sz="1600" b="0" i="0" u="none" strike="noStrike" dirty="0">
                          <a:solidFill>
                            <a:srgbClr val="000000"/>
                          </a:solidFill>
                          <a:effectLst/>
                          <a:latin typeface="Times New Roman" panose="02020603050405020304" pitchFamily="18" charset="0"/>
                        </a:rPr>
                        <a:t>47.51 (19.64, 74.71)*</a:t>
                      </a:r>
                    </a:p>
                  </a:txBody>
                  <a:tcPr marL="6350" marR="6350" marT="6350" marB="0" anchor="ctr">
                    <a:lnL>
                      <a:noFill/>
                    </a:lnL>
                    <a:lnR>
                      <a:noFill/>
                    </a:lnR>
                    <a:lnT>
                      <a:noFill/>
                    </a:lnT>
                    <a:lnB>
                      <a:noFill/>
                    </a:lnB>
                    <a:noFill/>
                  </a:tcPr>
                </a:tc>
                <a:extLst>
                  <a:ext uri="{0D108BD9-81ED-4DB2-BD59-A6C34878D82A}">
                    <a16:rowId xmlns:a16="http://schemas.microsoft.com/office/drawing/2014/main" val="2665197523"/>
                  </a:ext>
                </a:extLst>
              </a:tr>
              <a:tr h="261266">
                <a:tc>
                  <a:txBody>
                    <a:bodyPr/>
                    <a:lstStyle/>
                    <a:p>
                      <a:pPr algn="l" fontAlgn="ctr"/>
                      <a:r>
                        <a:rPr lang="en-US" sz="1600" b="0" i="0" u="none" strike="noStrike" dirty="0">
                          <a:solidFill>
                            <a:srgbClr val="000000"/>
                          </a:solidFill>
                          <a:effectLst/>
                          <a:latin typeface="Times New Roman" panose="02020603050405020304" pitchFamily="18" charset="0"/>
                        </a:rPr>
                        <a:t>% Living in a rural area</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4.39 (2.54, 6.25)*</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2.79 (-1.03, 6.17)</a:t>
                      </a:r>
                    </a:p>
                  </a:txBody>
                  <a:tcPr marL="6350" marR="6350" marT="6350" marB="0" anchor="ctr">
                    <a:lnL>
                      <a:noFill/>
                    </a:lnL>
                    <a:lnR>
                      <a:noFill/>
                    </a:lnR>
                    <a:lnT>
                      <a:noFill/>
                    </a:lnT>
                    <a:lnB>
                      <a:noFill/>
                    </a:lnB>
                    <a:noFill/>
                  </a:tcPr>
                </a:tc>
                <a:extLst>
                  <a:ext uri="{0D108BD9-81ED-4DB2-BD59-A6C34878D82A}">
                    <a16:rowId xmlns:a16="http://schemas.microsoft.com/office/drawing/2014/main" val="2776241871"/>
                  </a:ext>
                </a:extLst>
              </a:tr>
              <a:tr h="261266">
                <a:tc>
                  <a:txBody>
                    <a:bodyPr/>
                    <a:lstStyle/>
                    <a:p>
                      <a:pPr algn="l" fontAlgn="ctr"/>
                      <a:r>
                        <a:rPr lang="en-US" sz="1600" b="0" i="0" u="none" strike="noStrike" dirty="0">
                          <a:solidFill>
                            <a:srgbClr val="000000"/>
                          </a:solidFill>
                          <a:effectLst/>
                          <a:latin typeface="Times New Roman" panose="02020603050405020304" pitchFamily="18" charset="0"/>
                        </a:rPr>
                        <a:t>% Black</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5.86 (3.36, 8.33)*</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-6.72 (-24.84, 12.67)</a:t>
                      </a:r>
                    </a:p>
                  </a:txBody>
                  <a:tcPr marL="6350" marR="6350" marT="6350" marB="0" anchor="ctr">
                    <a:lnL>
                      <a:noFill/>
                    </a:lnL>
                    <a:lnR>
                      <a:noFill/>
                    </a:lnR>
                    <a:lnT>
                      <a:noFill/>
                    </a:lnT>
                    <a:lnB>
                      <a:noFill/>
                    </a:lnB>
                    <a:noFill/>
                  </a:tcPr>
                </a:tc>
                <a:extLst>
                  <a:ext uri="{0D108BD9-81ED-4DB2-BD59-A6C34878D82A}">
                    <a16:rowId xmlns:a16="http://schemas.microsoft.com/office/drawing/2014/main" val="2014847517"/>
                  </a:ext>
                </a:extLst>
              </a:tr>
              <a:tr h="261266">
                <a:tc>
                  <a:txBody>
                    <a:bodyPr/>
                    <a:lstStyle/>
                    <a:p>
                      <a:pPr algn="l" fontAlgn="ctr"/>
                      <a:r>
                        <a:rPr lang="en-US" sz="1600" b="0" i="0" u="none" strike="noStrike" dirty="0">
                          <a:solidFill>
                            <a:srgbClr val="000000"/>
                          </a:solidFill>
                          <a:effectLst/>
                          <a:latin typeface="Times New Roman" panose="02020603050405020304" pitchFamily="18" charset="0"/>
                        </a:rPr>
                        <a:t>% Non-Hispanic White</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-6.13 (-8.97, -3.30)*</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-8.95 (-27.59, 10.94)</a:t>
                      </a:r>
                    </a:p>
                  </a:txBody>
                  <a:tcPr marL="6350" marR="6350" marT="6350" marB="0" anchor="ctr">
                    <a:lnL>
                      <a:noFill/>
                    </a:lnL>
                    <a:lnR>
                      <a:noFill/>
                    </a:lnR>
                    <a:lnT>
                      <a:noFill/>
                    </a:lnT>
                    <a:lnB>
                      <a:noFill/>
                    </a:lnB>
                    <a:noFill/>
                  </a:tcPr>
                </a:tc>
                <a:extLst>
                  <a:ext uri="{0D108BD9-81ED-4DB2-BD59-A6C34878D82A}">
                    <a16:rowId xmlns:a16="http://schemas.microsoft.com/office/drawing/2014/main" val="759154053"/>
                  </a:ext>
                </a:extLst>
              </a:tr>
              <a:tr h="261266">
                <a:tc>
                  <a:txBody>
                    <a:bodyPr/>
                    <a:lstStyle/>
                    <a:p>
                      <a:pPr algn="l" fontAlgn="ctr"/>
                      <a:r>
                        <a:rPr lang="en-US" sz="1600" b="0" i="0" u="none" strike="noStrike" dirty="0">
                          <a:solidFill>
                            <a:srgbClr val="000000"/>
                          </a:solidFill>
                          <a:effectLst/>
                          <a:latin typeface="Times New Roman" panose="02020603050405020304" pitchFamily="18" charset="0"/>
                        </a:rPr>
                        <a:t>% Adults under age 65 without health insurance</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5.07 (-14.06, 24.28)</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-3.58 (-21.75, 17.90)</a:t>
                      </a:r>
                    </a:p>
                  </a:txBody>
                  <a:tcPr marL="6350" marR="6350" marT="6350" marB="0" anchor="ctr">
                    <a:lnL>
                      <a:noFill/>
                    </a:lnL>
                    <a:lnR>
                      <a:noFill/>
                    </a:lnR>
                    <a:lnT>
                      <a:noFill/>
                    </a:lnT>
                    <a:lnB>
                      <a:noFill/>
                    </a:lnB>
                    <a:noFill/>
                  </a:tcPr>
                </a:tc>
                <a:extLst>
                  <a:ext uri="{0D108BD9-81ED-4DB2-BD59-A6C34878D82A}">
                    <a16:rowId xmlns:a16="http://schemas.microsoft.com/office/drawing/2014/main" val="807473715"/>
                  </a:ext>
                </a:extLst>
              </a:tr>
              <a:tr h="261266">
                <a:tc>
                  <a:txBody>
                    <a:bodyPr/>
                    <a:lstStyle/>
                    <a:p>
                      <a:pPr algn="l" fontAlgn="b"/>
                      <a:r>
                        <a:rPr lang="en-US" sz="1600" b="0" i="0" u="none" strike="noStrike" dirty="0">
                          <a:solidFill>
                            <a:srgbClr val="000000"/>
                          </a:solidFill>
                          <a:effectLst/>
                          <a:latin typeface="Times New Roman" panose="02020603050405020304" pitchFamily="18" charset="0"/>
                        </a:rPr>
                        <a:t>% Unemployed adults aged 21 and over</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19.80 (6.69, 33.61)*</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18.36 (6.12, 30.80)*</a:t>
                      </a:r>
                    </a:p>
                  </a:txBody>
                  <a:tcPr marL="6350" marR="6350" marT="6350" marB="0" anchor="ctr">
                    <a:lnL>
                      <a:noFill/>
                    </a:lnL>
                    <a:lnR>
                      <a:noFill/>
                    </a:lnR>
                    <a:lnT>
                      <a:noFill/>
                    </a:lnT>
                    <a:lnB>
                      <a:noFill/>
                    </a:lnB>
                    <a:noFill/>
                  </a:tcPr>
                </a:tc>
                <a:extLst>
                  <a:ext uri="{0D108BD9-81ED-4DB2-BD59-A6C34878D82A}">
                    <a16:rowId xmlns:a16="http://schemas.microsoft.com/office/drawing/2014/main" val="4182886421"/>
                  </a:ext>
                </a:extLst>
              </a:tr>
              <a:tr h="515901">
                <a:tc>
                  <a:txBody>
                    <a:bodyPr/>
                    <a:lstStyle/>
                    <a:p>
                      <a:pPr algn="l" fontAlgn="ctr"/>
                      <a:r>
                        <a:rPr lang="en-US" sz="1600" b="0" i="0" u="none" strike="noStrike" dirty="0">
                          <a:solidFill>
                            <a:srgbClr val="000000"/>
                          </a:solidFill>
                          <a:effectLst/>
                          <a:latin typeface="Times New Roman" panose="02020603050405020304" pitchFamily="18" charset="0"/>
                        </a:rPr>
                        <a:t>% Adults aged 25 and over with a high school diploma or equivalent</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7.12 (2.88, 11.09)*</a:t>
                      </a:r>
                    </a:p>
                  </a:txBody>
                  <a:tcPr marL="6350" marR="6350" marT="6350" marB="0" anchor="ctr">
                    <a:lnL>
                      <a:noFill/>
                    </a:lnL>
                    <a:lnR>
                      <a:noFill/>
                    </a:lnR>
                    <a:lnT>
                      <a:noFill/>
                    </a:lnT>
                    <a:lnB>
                      <a:noFill/>
                    </a:lnB>
                    <a:noFill/>
                  </a:tcPr>
                </a:tc>
                <a:tc>
                  <a:txBody>
                    <a:bodyPr/>
                    <a:lstStyle/>
                    <a:p>
                      <a:pPr algn="l" fontAlgn="b"/>
                      <a:r>
                        <a:rPr lang="en-US" sz="1600" b="0" i="0" u="none" strike="noStrike">
                          <a:solidFill>
                            <a:srgbClr val="000000"/>
                          </a:solidFill>
                          <a:effectLst/>
                          <a:latin typeface="Times New Roman" panose="02020603050405020304" pitchFamily="18" charset="0"/>
                        </a:rPr>
                        <a:t>2.95 (-3.99, 10.18)</a:t>
                      </a:r>
                    </a:p>
                  </a:txBody>
                  <a:tcPr marL="6350" marR="6350" marT="6350" marB="0" anchor="ctr">
                    <a:lnL>
                      <a:noFill/>
                    </a:lnL>
                    <a:lnR>
                      <a:noFill/>
                    </a:lnR>
                    <a:lnT>
                      <a:noFill/>
                    </a:lnT>
                    <a:lnB>
                      <a:noFill/>
                    </a:lnB>
                    <a:noFill/>
                  </a:tcPr>
                </a:tc>
                <a:extLst>
                  <a:ext uri="{0D108BD9-81ED-4DB2-BD59-A6C34878D82A}">
                    <a16:rowId xmlns:a16="http://schemas.microsoft.com/office/drawing/2014/main" val="3031425278"/>
                  </a:ext>
                </a:extLst>
              </a:tr>
              <a:tr h="261266">
                <a:tc>
                  <a:txBody>
                    <a:bodyPr/>
                    <a:lstStyle/>
                    <a:p>
                      <a:pPr algn="l" fontAlgn="ctr"/>
                      <a:r>
                        <a:rPr lang="en-US" sz="1600" b="1" i="0" u="none" strike="noStrike" dirty="0">
                          <a:solidFill>
                            <a:srgbClr val="000000"/>
                          </a:solidFill>
                          <a:effectLst/>
                          <a:latin typeface="Times New Roman" panose="02020603050405020304" pitchFamily="18" charset="0"/>
                        </a:rPr>
                        <a:t>Household Income for the Black (Unit: $1,000)</a:t>
                      </a:r>
                    </a:p>
                  </a:txBody>
                  <a:tcPr marL="6350" marR="6350" marT="6350"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Times New Roman" panose="02020603050405020304" pitchFamily="18" charset="0"/>
                        </a:rPr>
                        <a:t>33.31 (-53.39, 105.30)</a:t>
                      </a:r>
                    </a:p>
                  </a:txBody>
                  <a:tcPr marL="6350" marR="6350" marT="6350" marB="0" anchor="ctr">
                    <a:lnL>
                      <a:noFill/>
                    </a:lnL>
                    <a:lnR>
                      <a:noFill/>
                    </a:lnR>
                    <a:lnT>
                      <a:noFill/>
                    </a:lnT>
                    <a:lnB w="25400" cap="flat" cmpd="dbl"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Times New Roman" panose="02020603050405020304" pitchFamily="18" charset="0"/>
                        </a:rPr>
                        <a:t>60.52 (-13.73, 121.11)</a:t>
                      </a:r>
                    </a:p>
                  </a:txBody>
                  <a:tcPr marL="6350" marR="6350" marT="6350" marB="0" anchor="ctr">
                    <a:lnL>
                      <a:noFill/>
                    </a:lnL>
                    <a:lnR>
                      <a:noFill/>
                    </a:lnR>
                    <a:lnT>
                      <a:noFill/>
                    </a:lnT>
                    <a:lnB w="254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360677919"/>
                  </a:ext>
                </a:extLst>
              </a:tr>
              <a:tr h="515901">
                <a:tc>
                  <a:txBody>
                    <a:bodyPr/>
                    <a:lstStyle/>
                    <a:p>
                      <a:pPr algn="l" fontAlgn="b"/>
                      <a:r>
                        <a:rPr lang="en-US" sz="1600" b="0" i="0" u="none" strike="noStrike" dirty="0">
                          <a:solidFill>
                            <a:srgbClr val="000000"/>
                          </a:solidFill>
                          <a:effectLst/>
                          <a:latin typeface="Times New Roman" panose="02020603050405020304" pitchFamily="18" charset="0"/>
                        </a:rPr>
                        <a:t>Coefficients for all covariates’ crude model were calculated without adjusting other covariates.</a:t>
                      </a:r>
                    </a:p>
                  </a:txBody>
                  <a:tcPr marL="6350" marR="6350" marT="6350"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l" fontAlgn="b"/>
                      <a:endParaRPr lang="en-US" sz="1600" b="0" i="0" u="none" strike="noStrike">
                        <a:solidFill>
                          <a:srgbClr val="000000"/>
                        </a:solidFill>
                        <a:effectLst/>
                        <a:latin typeface="Times New Roman" panose="02020603050405020304" pitchFamily="18" charset="0"/>
                      </a:endParaRPr>
                    </a:p>
                  </a:txBody>
                  <a:tcPr marL="6350" marR="6350" marT="6350" marB="0" anchor="ctr">
                    <a:lnL>
                      <a:noFill/>
                    </a:lnL>
                    <a:lnR>
                      <a:noFill/>
                    </a:lnR>
                    <a:lnT w="25400" cap="flat" cmpd="dbl" algn="ctr">
                      <a:solidFill>
                        <a:srgbClr val="000000"/>
                      </a:solidFill>
                      <a:prstDash val="solid"/>
                      <a:round/>
                      <a:headEnd type="none" w="med" len="med"/>
                      <a:tailEnd type="none" w="med" len="med"/>
                    </a:lnT>
                    <a:lnB>
                      <a:noFill/>
                    </a:lnB>
                    <a:noFill/>
                  </a:tcPr>
                </a:tc>
                <a:tc>
                  <a:txBody>
                    <a:bodyPr/>
                    <a:lstStyle/>
                    <a:p>
                      <a:pPr algn="l" fontAlgn="b"/>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a:noFill/>
                    </a:lnR>
                    <a:lnT w="25400" cap="flat" cmpd="dbl"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17708197"/>
                  </a:ext>
                </a:extLst>
              </a:tr>
            </a:tbl>
          </a:graphicData>
        </a:graphic>
      </p:graphicFrame>
    </p:spTree>
    <p:extLst>
      <p:ext uri="{BB962C8B-B14F-4D97-AF65-F5344CB8AC3E}">
        <p14:creationId xmlns:p14="http://schemas.microsoft.com/office/powerpoint/2010/main" val="2306686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19EAF-CD06-5471-8317-E34A36A02A83}"/>
              </a:ext>
            </a:extLst>
          </p:cNvPr>
          <p:cNvSpPr>
            <a:spLocks noGrp="1"/>
          </p:cNvSpPr>
          <p:nvPr>
            <p:ph type="title"/>
          </p:nvPr>
        </p:nvSpPr>
        <p:spPr/>
        <p:txBody>
          <a:bodyPr/>
          <a:lstStyle/>
          <a:p>
            <a:r>
              <a:rPr lang="en-US" dirty="0"/>
              <a:t>Main Findings</a:t>
            </a:r>
          </a:p>
        </p:txBody>
      </p:sp>
      <p:sp>
        <p:nvSpPr>
          <p:cNvPr id="3" name="内容占位符 2">
            <a:extLst>
              <a:ext uri="{FF2B5EF4-FFF2-40B4-BE49-F238E27FC236}">
                <a16:creationId xmlns:a16="http://schemas.microsoft.com/office/drawing/2014/main" id="{902000A5-7FF7-59BF-DA22-8CF643A4608F}"/>
              </a:ext>
            </a:extLst>
          </p:cNvPr>
          <p:cNvSpPr>
            <a:spLocks noGrp="1"/>
          </p:cNvSpPr>
          <p:nvPr>
            <p:ph idx="1"/>
          </p:nvPr>
        </p:nvSpPr>
        <p:spPr/>
        <p:txBody>
          <a:bodyPr>
            <a:normAutofit/>
          </a:bodyPr>
          <a:lstStyle/>
          <a:p>
            <a:r>
              <a:rPr lang="en-US" dirty="0"/>
              <a:t>Significant associations between this human-AI-collaborated racial discrimination index measure with</a:t>
            </a:r>
          </a:p>
          <a:p>
            <a:pPr lvl="1"/>
            <a:r>
              <a:rPr lang="en-US" dirty="0"/>
              <a:t>higher Black unemployment rates,</a:t>
            </a:r>
          </a:p>
          <a:p>
            <a:pPr lvl="1"/>
            <a:r>
              <a:rPr lang="en-US" dirty="0"/>
              <a:t>higher percentages of Black children living in poverty,</a:t>
            </a:r>
          </a:p>
          <a:p>
            <a:pPr lvl="1"/>
            <a:r>
              <a:rPr lang="en-US" dirty="0"/>
              <a:t>higher Black-White segregation index,</a:t>
            </a:r>
          </a:p>
          <a:p>
            <a:pPr lvl="1"/>
            <a:r>
              <a:rPr lang="en-US" dirty="0"/>
              <a:t>and lower Black Household income.</a:t>
            </a:r>
          </a:p>
          <a:p>
            <a:r>
              <a:rPr lang="en-US" dirty="0"/>
              <a:t>The racial discrimination index was associated with increased YPLL.</a:t>
            </a:r>
          </a:p>
        </p:txBody>
      </p:sp>
    </p:spTree>
    <p:extLst>
      <p:ext uri="{BB962C8B-B14F-4D97-AF65-F5344CB8AC3E}">
        <p14:creationId xmlns:p14="http://schemas.microsoft.com/office/powerpoint/2010/main" val="213061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19EAF-CD06-5471-8317-E34A36A02A83}"/>
              </a:ext>
            </a:extLst>
          </p:cNvPr>
          <p:cNvSpPr>
            <a:spLocks noGrp="1"/>
          </p:cNvSpPr>
          <p:nvPr>
            <p:ph type="title"/>
          </p:nvPr>
        </p:nvSpPr>
        <p:spPr/>
        <p:txBody>
          <a:bodyPr/>
          <a:lstStyle/>
          <a:p>
            <a:r>
              <a:rPr lang="en-US" dirty="0"/>
              <a:t>Discussions – Implications</a:t>
            </a:r>
          </a:p>
        </p:txBody>
      </p:sp>
      <p:sp>
        <p:nvSpPr>
          <p:cNvPr id="3" name="内容占位符 2">
            <a:extLst>
              <a:ext uri="{FF2B5EF4-FFF2-40B4-BE49-F238E27FC236}">
                <a16:creationId xmlns:a16="http://schemas.microsoft.com/office/drawing/2014/main" id="{902000A5-7FF7-59BF-DA22-8CF643A4608F}"/>
              </a:ext>
            </a:extLst>
          </p:cNvPr>
          <p:cNvSpPr>
            <a:spLocks noGrp="1"/>
          </p:cNvSpPr>
          <p:nvPr>
            <p:ph idx="1"/>
          </p:nvPr>
        </p:nvSpPr>
        <p:spPr/>
        <p:txBody>
          <a:bodyPr>
            <a:normAutofit fontScale="92500" lnSpcReduction="10000"/>
          </a:bodyPr>
          <a:lstStyle/>
          <a:p>
            <a:r>
              <a:rPr lang="en-US" dirty="0"/>
              <a:t>Targeted interventions are urgently needed to address systemic racism and socio-economic disparities to improve health outcomes among Black communities.</a:t>
            </a:r>
          </a:p>
          <a:p>
            <a:r>
              <a:rPr lang="en-US" dirty="0"/>
              <a:t>Interventions must extend beyond traditional realms of systemic oppression to encompass digital spaces for </a:t>
            </a:r>
            <a:r>
              <a:rPr lang="en-US" b="1" dirty="0"/>
              <a:t>timely</a:t>
            </a:r>
            <a:r>
              <a:rPr lang="en-US" dirty="0"/>
              <a:t> interventions.</a:t>
            </a:r>
          </a:p>
          <a:p>
            <a:r>
              <a:rPr lang="en-US" dirty="0"/>
              <a:t>Social media data and AI technology have the potential to be viable tools for monitoring and addressing racial discrimination in real-time.</a:t>
            </a:r>
          </a:p>
          <a:p>
            <a:r>
              <a:rPr lang="en-US" dirty="0"/>
              <a:t>Leveraging innovative approaches developed and validated by this study can inform policymakers, public health officials, and researchers for more effective strategies to prevent racism-related consequences such as YPLL. </a:t>
            </a:r>
          </a:p>
        </p:txBody>
      </p:sp>
    </p:spTree>
    <p:extLst>
      <p:ext uri="{BB962C8B-B14F-4D97-AF65-F5344CB8AC3E}">
        <p14:creationId xmlns:p14="http://schemas.microsoft.com/office/powerpoint/2010/main" val="3080557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19EAF-CD06-5471-8317-E34A36A02A83}"/>
              </a:ext>
            </a:extLst>
          </p:cNvPr>
          <p:cNvSpPr>
            <a:spLocks noGrp="1"/>
          </p:cNvSpPr>
          <p:nvPr>
            <p:ph type="title"/>
          </p:nvPr>
        </p:nvSpPr>
        <p:spPr/>
        <p:txBody>
          <a:bodyPr>
            <a:normAutofit/>
          </a:bodyPr>
          <a:lstStyle/>
          <a:p>
            <a:r>
              <a:rPr lang="en-US" dirty="0">
                <a:latin typeface="Amasis MT Pro Black" panose="02040A04050005020304" pitchFamily="18" charset="0"/>
              </a:rPr>
              <a:t>Strengths and Limitations</a:t>
            </a:r>
          </a:p>
        </p:txBody>
      </p:sp>
      <p:sp>
        <p:nvSpPr>
          <p:cNvPr id="5" name="Text Placeholder 4">
            <a:extLst>
              <a:ext uri="{FF2B5EF4-FFF2-40B4-BE49-F238E27FC236}">
                <a16:creationId xmlns:a16="http://schemas.microsoft.com/office/drawing/2014/main" id="{BAA742EA-DE4E-DD1C-8725-BCE27D2030D8}"/>
              </a:ext>
            </a:extLst>
          </p:cNvPr>
          <p:cNvSpPr>
            <a:spLocks noGrp="1"/>
          </p:cNvSpPr>
          <p:nvPr>
            <p:ph type="body" idx="1"/>
          </p:nvPr>
        </p:nvSpPr>
        <p:spPr>
          <a:xfrm>
            <a:off x="836612" y="1396028"/>
            <a:ext cx="5157787" cy="823912"/>
          </a:xfrm>
        </p:spPr>
        <p:txBody>
          <a:bodyPr/>
          <a:lstStyle/>
          <a:p>
            <a:r>
              <a:rPr lang="en-US" dirty="0"/>
              <a:t>Strengths</a:t>
            </a:r>
          </a:p>
        </p:txBody>
      </p:sp>
      <p:sp>
        <p:nvSpPr>
          <p:cNvPr id="6" name="Content Placeholder 5">
            <a:extLst>
              <a:ext uri="{FF2B5EF4-FFF2-40B4-BE49-F238E27FC236}">
                <a16:creationId xmlns:a16="http://schemas.microsoft.com/office/drawing/2014/main" id="{FB487CAB-73AE-03A3-0D55-1E344F683976}"/>
              </a:ext>
            </a:extLst>
          </p:cNvPr>
          <p:cNvSpPr>
            <a:spLocks noGrp="1"/>
          </p:cNvSpPr>
          <p:nvPr>
            <p:ph sz="half" idx="2"/>
          </p:nvPr>
        </p:nvSpPr>
        <p:spPr>
          <a:xfrm>
            <a:off x="836612" y="2219940"/>
            <a:ext cx="6007100" cy="4396760"/>
          </a:xfrm>
        </p:spPr>
        <p:txBody>
          <a:bodyPr/>
          <a:lstStyle/>
          <a:p>
            <a:r>
              <a:rPr lang="en-US" dirty="0"/>
              <a:t>Pioneer work identifying racial discrimination using social media, human coding, and AI techniques</a:t>
            </a:r>
          </a:p>
          <a:p>
            <a:r>
              <a:rPr lang="en-US" dirty="0"/>
              <a:t>Quantify racism and socioeconomic disparities in a rural Southern state, beyond traditional structural racism measures </a:t>
            </a:r>
          </a:p>
          <a:p>
            <a:r>
              <a:rPr lang="en-US" dirty="0"/>
              <a:t>Identify racism-associated YPLL</a:t>
            </a:r>
          </a:p>
        </p:txBody>
      </p:sp>
      <p:sp>
        <p:nvSpPr>
          <p:cNvPr id="7" name="Text Placeholder 6">
            <a:extLst>
              <a:ext uri="{FF2B5EF4-FFF2-40B4-BE49-F238E27FC236}">
                <a16:creationId xmlns:a16="http://schemas.microsoft.com/office/drawing/2014/main" id="{4793C7C3-C83E-8548-56EA-4CA7CEDC6702}"/>
              </a:ext>
            </a:extLst>
          </p:cNvPr>
          <p:cNvSpPr>
            <a:spLocks noGrp="1"/>
          </p:cNvSpPr>
          <p:nvPr>
            <p:ph type="body" sz="quarter" idx="3"/>
          </p:nvPr>
        </p:nvSpPr>
        <p:spPr>
          <a:xfrm>
            <a:off x="6997700" y="1396028"/>
            <a:ext cx="4354512" cy="823912"/>
          </a:xfrm>
        </p:spPr>
        <p:txBody>
          <a:bodyPr/>
          <a:lstStyle/>
          <a:p>
            <a:r>
              <a:rPr lang="en-US" dirty="0"/>
              <a:t>Limitations</a:t>
            </a:r>
          </a:p>
        </p:txBody>
      </p:sp>
      <p:sp>
        <p:nvSpPr>
          <p:cNvPr id="8" name="Content Placeholder 7">
            <a:extLst>
              <a:ext uri="{FF2B5EF4-FFF2-40B4-BE49-F238E27FC236}">
                <a16:creationId xmlns:a16="http://schemas.microsoft.com/office/drawing/2014/main" id="{BCE54A44-5F2D-6E0D-7396-37939C6F62C5}"/>
              </a:ext>
            </a:extLst>
          </p:cNvPr>
          <p:cNvSpPr>
            <a:spLocks noGrp="1"/>
          </p:cNvSpPr>
          <p:nvPr>
            <p:ph sz="quarter" idx="4"/>
          </p:nvPr>
        </p:nvSpPr>
        <p:spPr>
          <a:xfrm>
            <a:off x="6997700" y="2219940"/>
            <a:ext cx="4354512" cy="4396760"/>
          </a:xfrm>
        </p:spPr>
        <p:txBody>
          <a:bodyPr/>
          <a:lstStyle/>
          <a:p>
            <a:r>
              <a:rPr lang="en-US" dirty="0"/>
              <a:t>Lack of representativeness (reliance on documented racial slurs and phrases)</a:t>
            </a:r>
          </a:p>
          <a:p>
            <a:r>
              <a:rPr lang="en-US" dirty="0"/>
              <a:t>Lack of generalizability</a:t>
            </a:r>
          </a:p>
          <a:p>
            <a:endParaRPr lang="en-US" dirty="0"/>
          </a:p>
          <a:p>
            <a:r>
              <a:rPr lang="en-US" dirty="0"/>
              <a:t>Focus on one health outcome</a:t>
            </a:r>
          </a:p>
          <a:p>
            <a:endParaRPr lang="en-US" dirty="0"/>
          </a:p>
        </p:txBody>
      </p:sp>
      <p:sp>
        <p:nvSpPr>
          <p:cNvPr id="4" name="内容占位符 2">
            <a:extLst>
              <a:ext uri="{FF2B5EF4-FFF2-40B4-BE49-F238E27FC236}">
                <a16:creationId xmlns:a16="http://schemas.microsoft.com/office/drawing/2014/main" id="{902000A5-7FF7-59BF-DA22-8CF643A4608F}"/>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822371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81D4E-7F79-9D77-6637-5F5C5E9EF2F6}"/>
              </a:ext>
            </a:extLst>
          </p:cNvPr>
          <p:cNvSpPr>
            <a:spLocks noGrp="1"/>
          </p:cNvSpPr>
          <p:nvPr>
            <p:ph type="title"/>
          </p:nvPr>
        </p:nvSpPr>
        <p:spPr/>
        <p:txBody>
          <a:bodyPr/>
          <a:lstStyle/>
          <a:p>
            <a:r>
              <a:rPr lang="en-US"/>
              <a:t>References</a:t>
            </a:r>
          </a:p>
        </p:txBody>
      </p:sp>
      <p:sp>
        <p:nvSpPr>
          <p:cNvPr id="5" name="内容占位符 4">
            <a:extLst>
              <a:ext uri="{FF2B5EF4-FFF2-40B4-BE49-F238E27FC236}">
                <a16:creationId xmlns:a16="http://schemas.microsoft.com/office/drawing/2014/main" id="{070BF993-7A59-6F9A-66C6-D55D0AA8AA7B}"/>
              </a:ext>
            </a:extLst>
          </p:cNvPr>
          <p:cNvSpPr>
            <a:spLocks noGrp="1"/>
          </p:cNvSpPr>
          <p:nvPr>
            <p:ph idx="1"/>
          </p:nvPr>
        </p:nvSpPr>
        <p:spPr/>
        <p:txBody>
          <a:bodyPr>
            <a:normAutofit fontScale="92500"/>
          </a:bodyPr>
          <a:lstStyle/>
          <a:p>
            <a:pPr marL="0" indent="0">
              <a:lnSpc>
                <a:spcPct val="110000"/>
              </a:lnSpc>
              <a:spcBef>
                <a:spcPts val="0"/>
              </a:spcBef>
              <a:buNone/>
              <a:tabLst>
                <a:tab pos="914400" algn="l"/>
              </a:tabLst>
            </a:pPr>
            <a:r>
              <a:rPr lang="en-US" sz="1000"/>
              <a:t>Banaji, M. R., Fiske, S. T., &amp; Massey, D. S. (2021). Systemic racism: Individuals and interactions, institutions and society. Cognitive Research: Principles and Implications, 6, 82. https://doi.org/10.1186/s41235-021-00349-3</a:t>
            </a:r>
          </a:p>
          <a:p>
            <a:pPr marL="0" indent="0">
              <a:lnSpc>
                <a:spcPct val="110000"/>
              </a:lnSpc>
              <a:spcBef>
                <a:spcPts val="0"/>
              </a:spcBef>
              <a:buNone/>
              <a:tabLst>
                <a:tab pos="914400" algn="l"/>
              </a:tabLst>
            </a:pPr>
            <a:r>
              <a:rPr lang="en-US" sz="1000" err="1"/>
              <a:t>Braveman</a:t>
            </a:r>
            <a:r>
              <a:rPr lang="en-US" sz="1000"/>
              <a:t>, P. A., Arkin, E., Proctor, D., </a:t>
            </a:r>
            <a:r>
              <a:rPr lang="en-US" sz="1000" err="1"/>
              <a:t>Kauh</a:t>
            </a:r>
            <a:r>
              <a:rPr lang="en-US" sz="1000"/>
              <a:t>, T., &amp; Holm, N. (2022). Systemic And Structural Racism: Definitions, Examples, Health Damages, And Approaches To Dismantling. Health Affairs (Project Hope), 41(2), 171–178. https://doi.org/10.1377/hlthaff.2021.01394</a:t>
            </a:r>
          </a:p>
          <a:p>
            <a:pPr marL="0" indent="0">
              <a:lnSpc>
                <a:spcPct val="110000"/>
              </a:lnSpc>
              <a:spcBef>
                <a:spcPts val="0"/>
              </a:spcBef>
              <a:buNone/>
              <a:tabLst>
                <a:tab pos="914400" algn="l"/>
              </a:tabLst>
            </a:pPr>
            <a:r>
              <a:rPr lang="en-US" sz="1000" err="1"/>
              <a:t>Chantarat</a:t>
            </a:r>
            <a:r>
              <a:rPr lang="en-US" sz="1000"/>
              <a:t>, T., Van Riper, D. C., &amp; Hardeman, R. R. (2022). Multidimensional structural racism predicts birth outcomes for Black and White Minnesotans. Health Services Research, 57(3), 448–457. https://doi.org/10.1111/1475-6773.13976</a:t>
            </a:r>
          </a:p>
          <a:p>
            <a:pPr marL="0" indent="0">
              <a:lnSpc>
                <a:spcPct val="110000"/>
              </a:lnSpc>
              <a:spcBef>
                <a:spcPts val="0"/>
              </a:spcBef>
              <a:buNone/>
              <a:tabLst>
                <a:tab pos="914400" algn="l"/>
              </a:tabLst>
            </a:pPr>
            <a:r>
              <a:rPr lang="en-US" sz="1000"/>
              <a:t>Devlin, J., Chang, M.-W., Lee, K., &amp; Toutanova, K. (2019). BERT: Pre-training of Deep Bidirectional Transformers for Language Understanding (arXiv:1810.04805). </a:t>
            </a:r>
            <a:r>
              <a:rPr lang="en-US" sz="1000" err="1"/>
              <a:t>arXiv</a:t>
            </a:r>
            <a:r>
              <a:rPr lang="en-US" sz="1000"/>
              <a:t>. https://doi.org/10.48550/arXiv.1810.04805</a:t>
            </a:r>
          </a:p>
          <a:p>
            <a:pPr marL="0" indent="0">
              <a:lnSpc>
                <a:spcPct val="110000"/>
              </a:lnSpc>
              <a:spcBef>
                <a:spcPts val="0"/>
              </a:spcBef>
              <a:buNone/>
              <a:tabLst>
                <a:tab pos="914400" algn="l"/>
              </a:tabLst>
            </a:pPr>
            <a:r>
              <a:rPr lang="en-US" sz="1000"/>
              <a:t>Dixon, S. (2023). Social media usage in the United States—Statistics &amp; Facts. https://www.statista.com/topics/3196/social-media-usage-in-the-united-states/#topicOverview</a:t>
            </a:r>
          </a:p>
          <a:p>
            <a:pPr marL="0" indent="0">
              <a:lnSpc>
                <a:spcPct val="110000"/>
              </a:lnSpc>
              <a:spcBef>
                <a:spcPts val="0"/>
              </a:spcBef>
              <a:buNone/>
              <a:tabLst>
                <a:tab pos="914400" algn="l"/>
              </a:tabLst>
            </a:pPr>
            <a:r>
              <a:rPr lang="en-US" sz="1000" err="1"/>
              <a:t>Groos</a:t>
            </a:r>
            <a:r>
              <a:rPr lang="en-US" sz="1000"/>
              <a:t>, M., Wallace, M., Hardeman, R., &amp; </a:t>
            </a:r>
            <a:r>
              <a:rPr lang="en-US" sz="1000" err="1"/>
              <a:t>Theall</a:t>
            </a:r>
            <a:r>
              <a:rPr lang="en-US" sz="1000"/>
              <a:t>, K. P. (2018). Measuring inequity: A systematic review of methods used to quantify structural racism. 11(2).</a:t>
            </a:r>
          </a:p>
          <a:p>
            <a:pPr marL="0" indent="0">
              <a:lnSpc>
                <a:spcPct val="110000"/>
              </a:lnSpc>
              <a:spcBef>
                <a:spcPts val="0"/>
              </a:spcBef>
              <a:buNone/>
              <a:tabLst>
                <a:tab pos="914400" algn="l"/>
              </a:tabLst>
            </a:pPr>
            <a:r>
              <a:rPr lang="en-US" sz="1000"/>
              <a:t>Kornienko, O., </a:t>
            </a:r>
            <a:r>
              <a:rPr lang="en-US" sz="1000" err="1"/>
              <a:t>Rambaran</a:t>
            </a:r>
            <a:r>
              <a:rPr lang="en-US" sz="1000"/>
              <a:t>, J. A., &amp; Rivas-Drake, D. (2022). Interpersonal racism and peer relationships: An integrative framework and directions for research. Journal of Applied Developmental Psychology, 80, 101414. https://doi.org/10.1016/j.appdev.2022.101414</a:t>
            </a:r>
          </a:p>
          <a:p>
            <a:pPr marL="0" indent="0">
              <a:lnSpc>
                <a:spcPct val="110000"/>
              </a:lnSpc>
              <a:spcBef>
                <a:spcPts val="0"/>
              </a:spcBef>
              <a:buNone/>
              <a:tabLst>
                <a:tab pos="914400" algn="l"/>
              </a:tabLst>
            </a:pPr>
            <a:r>
              <a:rPr lang="en-US" sz="1000"/>
              <a:t>Lawrence, H. P., </a:t>
            </a:r>
            <a:r>
              <a:rPr lang="en-US" sz="1000" err="1"/>
              <a:t>Cidro</a:t>
            </a:r>
            <a:r>
              <a:rPr lang="en-US" sz="1000"/>
              <a:t>, J., Isaac-Mann, S., </a:t>
            </a:r>
            <a:r>
              <a:rPr lang="en-US" sz="1000" err="1"/>
              <a:t>Peressini</a:t>
            </a:r>
            <a:r>
              <a:rPr lang="en-US" sz="1000"/>
              <a:t>, S., Maar, M., </a:t>
            </a:r>
            <a:r>
              <a:rPr lang="en-US" sz="1000" err="1"/>
              <a:t>Schroth</a:t>
            </a:r>
            <a:r>
              <a:rPr lang="en-US" sz="1000"/>
              <a:t>, R. J., Gordon, J. N., Hoffman-Goetz, L., Broughton, J. R., &amp; Jamieson, L. (2016). Racism and Oral Health Outcomes among Pregnant Canadian Aboriginal Women. Journal of Health Care for the Poor and Underserved, 27(1), 178–206. https://doi.org/10.1353/hpu.2016.0030</a:t>
            </a:r>
          </a:p>
          <a:p>
            <a:pPr marL="0" indent="0">
              <a:lnSpc>
                <a:spcPct val="110000"/>
              </a:lnSpc>
              <a:spcBef>
                <a:spcPts val="0"/>
              </a:spcBef>
              <a:buNone/>
              <a:tabLst>
                <a:tab pos="914400" algn="l"/>
              </a:tabLst>
            </a:pPr>
            <a:r>
              <a:rPr lang="en-US" sz="1000"/>
              <a:t>Liu, S. Y., </a:t>
            </a:r>
            <a:r>
              <a:rPr lang="en-US" sz="1000" err="1"/>
              <a:t>Fiorentini</a:t>
            </a:r>
            <a:r>
              <a:rPr lang="en-US" sz="1000"/>
              <a:t>, C., Bailey, Z., Huynh, M., McVeigh, K., &amp; Kaplan, D. (2019). Structural Racism and Severe Maternal Morbidity in New York State. Clinical Medicine Insights. Women’s Health, 12, 1179562X19854778. https://doi.org/10.1177/1179562X19854778</a:t>
            </a:r>
          </a:p>
          <a:p>
            <a:pPr marL="0" indent="0">
              <a:lnSpc>
                <a:spcPct val="110000"/>
              </a:lnSpc>
              <a:spcBef>
                <a:spcPts val="0"/>
              </a:spcBef>
              <a:buNone/>
              <a:tabLst>
                <a:tab pos="914400" algn="l"/>
              </a:tabLst>
            </a:pPr>
            <a:r>
              <a:rPr lang="en-US" sz="1000" err="1"/>
              <a:t>Paradies</a:t>
            </a:r>
            <a:r>
              <a:rPr lang="en-US" sz="1000"/>
              <a:t>, Y. (2016). </a:t>
            </a:r>
            <a:r>
              <a:rPr lang="en-US" sz="1000" err="1"/>
              <a:t>Colonisation</a:t>
            </a:r>
            <a:r>
              <a:rPr lang="en-US" sz="1000"/>
              <a:t>, racism and indigenous health. Journal of Population Research, 33(1), 83–96. https://doi.org/10.1007/s12546-016-9159-y</a:t>
            </a:r>
          </a:p>
          <a:p>
            <a:pPr marL="0" indent="0">
              <a:lnSpc>
                <a:spcPct val="110000"/>
              </a:lnSpc>
              <a:spcBef>
                <a:spcPts val="0"/>
              </a:spcBef>
              <a:buNone/>
              <a:tabLst>
                <a:tab pos="914400" algn="l"/>
              </a:tabLst>
            </a:pPr>
            <a:r>
              <a:rPr lang="en-US" sz="1000" err="1"/>
              <a:t>Paradies</a:t>
            </a:r>
            <a:r>
              <a:rPr lang="en-US" sz="1000"/>
              <a:t>, Y., Ben, J., Denson, N., Elias, A., Priest, N., Pieterse, A., Gupta, A., </a:t>
            </a:r>
            <a:r>
              <a:rPr lang="en-US" sz="1000" err="1"/>
              <a:t>Kelaher</a:t>
            </a:r>
            <a:r>
              <a:rPr lang="en-US" sz="1000"/>
              <a:t>, M., &amp; Gee, G. (2015). Racism as a Determinant of Health: A Systematic Review and Meta-Analysis. PLOS ONE, 10(9), e0138511. https://doi.org/10.1371/journal.pone.0138511</a:t>
            </a:r>
          </a:p>
          <a:p>
            <a:pPr marL="0" indent="0">
              <a:lnSpc>
                <a:spcPct val="110000"/>
              </a:lnSpc>
              <a:spcBef>
                <a:spcPts val="0"/>
              </a:spcBef>
              <a:buNone/>
              <a:tabLst>
                <a:tab pos="914400" algn="l"/>
              </a:tabLst>
            </a:pPr>
            <a:r>
              <a:rPr lang="en-US" sz="1000" err="1"/>
              <a:t>Relia</a:t>
            </a:r>
            <a:r>
              <a:rPr lang="en-US" sz="1000"/>
              <a:t>, K., Li, Z., Cook, S. H., &amp; </a:t>
            </a:r>
            <a:r>
              <a:rPr lang="en-US" sz="1000" err="1"/>
              <a:t>Chunara</a:t>
            </a:r>
            <a:r>
              <a:rPr lang="en-US" sz="1000"/>
              <a:t>, R. (2019). Race, Ethnicity and National Origin-Based Discrimination in Social Media and Hate Crimes across 100 U.S. Cities. Proceedings of the International AAAI Conference on Web and Social Media, 13, 417–427. https://doi.org/10.1609/icwsm.v13i01.3354</a:t>
            </a:r>
          </a:p>
          <a:p>
            <a:pPr marL="0" indent="0">
              <a:lnSpc>
                <a:spcPct val="110000"/>
              </a:lnSpc>
              <a:spcBef>
                <a:spcPts val="0"/>
              </a:spcBef>
              <a:buNone/>
              <a:tabLst>
                <a:tab pos="914400" algn="l"/>
              </a:tabLst>
            </a:pPr>
            <a:r>
              <a:rPr lang="en-US" sz="1000"/>
              <a:t>United States Census Bureau. (2022). U.S. Census Bureau QuickFacts: United States. </a:t>
            </a:r>
            <a:r>
              <a:rPr lang="en-US" sz="1000">
                <a:hlinkClick r:id="rId3"/>
              </a:rPr>
              <a:t>https://www.census.gov/quickfacts/fact/table/US/RHI125222#RHI125222</a:t>
            </a:r>
            <a:endParaRPr lang="en-US" sz="1000"/>
          </a:p>
          <a:p>
            <a:pPr marL="0" indent="0">
              <a:lnSpc>
                <a:spcPct val="110000"/>
              </a:lnSpc>
              <a:spcBef>
                <a:spcPts val="0"/>
              </a:spcBef>
              <a:buNone/>
              <a:tabLst>
                <a:tab pos="914400" algn="l"/>
              </a:tabLst>
            </a:pPr>
            <a:r>
              <a:rPr lang="en-US" sz="1000"/>
              <a:t>Cave L, Cooper MN, Zubrick SR, Shepherd CCJ. Racial discrimination and child and adolescent health in longitudinal studies: A systematic review. Soc Sci Med. 2020 Feb 27;250:112864. </a:t>
            </a:r>
            <a:r>
              <a:rPr lang="en-US" sz="1000" err="1"/>
              <a:t>doi</a:t>
            </a:r>
            <a:r>
              <a:rPr lang="en-US" sz="1000"/>
              <a:t>: 10.1016/j.socscimed.2020.112864. </a:t>
            </a:r>
            <a:r>
              <a:rPr lang="en-US" sz="1000" err="1"/>
              <a:t>Epub</a:t>
            </a:r>
            <a:r>
              <a:rPr lang="en-US" sz="1000"/>
              <a:t> ahead of print. PMID: 32143088.</a:t>
            </a:r>
          </a:p>
          <a:p>
            <a:pPr marL="0" indent="0">
              <a:lnSpc>
                <a:spcPct val="110000"/>
              </a:lnSpc>
              <a:spcBef>
                <a:spcPts val="0"/>
              </a:spcBef>
              <a:buNone/>
              <a:tabLst>
                <a:tab pos="914400" algn="l"/>
              </a:tabLst>
            </a:pPr>
            <a:r>
              <a:rPr lang="en-US" sz="1000" err="1"/>
              <a:t>Alhusen</a:t>
            </a:r>
            <a:r>
              <a:rPr lang="en-US" sz="1000"/>
              <a:t> JL, Bower KM, Epstein E, Sharps P. Racial Discrimination and Adverse Birth Outcomes: An Integrative Review. J Midwifery </a:t>
            </a:r>
            <a:r>
              <a:rPr lang="en-US" sz="1000" err="1"/>
              <a:t>Womens</a:t>
            </a:r>
            <a:r>
              <a:rPr lang="en-US" sz="1000"/>
              <a:t> Health. 2016 Nov;61(6):707-720. </a:t>
            </a:r>
            <a:r>
              <a:rPr lang="en-US" sz="1000" err="1"/>
              <a:t>doi</a:t>
            </a:r>
            <a:r>
              <a:rPr lang="en-US" sz="1000"/>
              <a:t>: 10.1111/jmwh.12490. </a:t>
            </a:r>
            <a:r>
              <a:rPr lang="en-US" sz="1000" err="1"/>
              <a:t>Epub</a:t>
            </a:r>
            <a:r>
              <a:rPr lang="en-US" sz="1000"/>
              <a:t> 2016 Oct 13. PMID: 27737504; PMCID: PMC5206968.</a:t>
            </a:r>
          </a:p>
          <a:p>
            <a:pPr marL="0" indent="0">
              <a:lnSpc>
                <a:spcPct val="110000"/>
              </a:lnSpc>
              <a:spcBef>
                <a:spcPts val="0"/>
              </a:spcBef>
              <a:buNone/>
              <a:tabLst>
                <a:tab pos="914400" algn="l"/>
              </a:tabLst>
            </a:pPr>
            <a:r>
              <a:rPr lang="en-US" sz="1000"/>
              <a:t>Karvonen KA, </a:t>
            </a:r>
            <a:r>
              <a:rPr lang="en-US" sz="1000" err="1"/>
              <a:t>Balay-Dustrude</a:t>
            </a:r>
            <a:r>
              <a:rPr lang="en-US" sz="1000"/>
              <a:t> E, Do A, Bradford MC, Phipps A, Rosenberg AR. Race, ethnicity, and experienced racism are associated with adverse physical and mental health outcomes among cancer survivors. Cancer. 2023 Oct 1;129(19):3023-3033. </a:t>
            </a:r>
            <a:r>
              <a:rPr lang="en-US" sz="1000" err="1"/>
              <a:t>doi</a:t>
            </a:r>
            <a:r>
              <a:rPr lang="en-US" sz="1000"/>
              <a:t>: 10.1002/cncr.34913. </a:t>
            </a:r>
            <a:r>
              <a:rPr lang="en-US" sz="1000" err="1"/>
              <a:t>Epub</a:t>
            </a:r>
            <a:r>
              <a:rPr lang="en-US" sz="1000"/>
              <a:t> 2023 Jul 3. PMID: 37394987.</a:t>
            </a:r>
          </a:p>
          <a:p>
            <a:pPr marL="0" indent="0">
              <a:lnSpc>
                <a:spcPct val="110000"/>
              </a:lnSpc>
              <a:spcBef>
                <a:spcPts val="0"/>
              </a:spcBef>
              <a:buNone/>
              <a:tabLst>
                <a:tab pos="914400" algn="l"/>
              </a:tabLst>
            </a:pPr>
            <a:endParaRPr lang="en-US" sz="1000"/>
          </a:p>
          <a:p>
            <a:pPr marL="0" indent="0">
              <a:lnSpc>
                <a:spcPct val="120000"/>
              </a:lnSpc>
              <a:spcBef>
                <a:spcPts val="0"/>
              </a:spcBef>
              <a:buNone/>
            </a:pPr>
            <a:endParaRPr lang="en-US" sz="1000"/>
          </a:p>
          <a:p>
            <a:pPr marL="0" indent="0">
              <a:lnSpc>
                <a:spcPct val="120000"/>
              </a:lnSpc>
              <a:spcBef>
                <a:spcPts val="0"/>
              </a:spcBef>
              <a:buNone/>
            </a:pPr>
            <a:endParaRPr lang="en-US" sz="1000"/>
          </a:p>
        </p:txBody>
      </p:sp>
    </p:spTree>
    <p:extLst>
      <p:ext uri="{BB962C8B-B14F-4D97-AF65-F5344CB8AC3E}">
        <p14:creationId xmlns:p14="http://schemas.microsoft.com/office/powerpoint/2010/main" val="1072034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4FC6-FE3D-7B45-84BE-3C726AB1D86B}"/>
              </a:ext>
            </a:extLst>
          </p:cNvPr>
          <p:cNvSpPr>
            <a:spLocks noGrp="1"/>
          </p:cNvSpPr>
          <p:nvPr>
            <p:ph type="title"/>
          </p:nvPr>
        </p:nvSpPr>
        <p:spPr/>
        <p:txBody>
          <a:bodyPr/>
          <a:lstStyle/>
          <a:p>
            <a:r>
              <a:rPr lang="en-US"/>
              <a:t>Thanks!</a:t>
            </a:r>
          </a:p>
        </p:txBody>
      </p:sp>
      <p:sp>
        <p:nvSpPr>
          <p:cNvPr id="3" name="Text Placeholder 2">
            <a:extLst>
              <a:ext uri="{FF2B5EF4-FFF2-40B4-BE49-F238E27FC236}">
                <a16:creationId xmlns:a16="http://schemas.microsoft.com/office/drawing/2014/main" id="{83A473F4-C73D-8C4A-8929-A707A37594D9}"/>
              </a:ext>
            </a:extLst>
          </p:cNvPr>
          <p:cNvSpPr>
            <a:spLocks noGrp="1"/>
          </p:cNvSpPr>
          <p:nvPr>
            <p:ph type="body" idx="1"/>
          </p:nvPr>
        </p:nvSpPr>
        <p:spPr/>
        <p:txBody>
          <a:bodyPr/>
          <a:lstStyle/>
          <a:p>
            <a:r>
              <a:rPr lang="en-US"/>
              <a:t>Yunqing Ma</a:t>
            </a:r>
          </a:p>
          <a:p>
            <a:r>
              <a:rPr lang="en-US"/>
              <a:t>Biostatistics PhD candidate</a:t>
            </a:r>
          </a:p>
          <a:p>
            <a:r>
              <a:rPr lang="en-US"/>
              <a:t>yunqing@email.sc.edu</a:t>
            </a:r>
          </a:p>
        </p:txBody>
      </p:sp>
    </p:spTree>
    <p:extLst>
      <p:ext uri="{BB962C8B-B14F-4D97-AF65-F5344CB8AC3E}">
        <p14:creationId xmlns:p14="http://schemas.microsoft.com/office/powerpoint/2010/main" val="3387642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FBAD-F450-1448-A36A-72F6AB77EEC3}"/>
              </a:ext>
            </a:extLst>
          </p:cNvPr>
          <p:cNvSpPr>
            <a:spLocks noGrp="1"/>
          </p:cNvSpPr>
          <p:nvPr>
            <p:ph type="title"/>
          </p:nvPr>
        </p:nvSpPr>
        <p:spPr/>
        <p:txBody>
          <a:bodyPr vert="horz" lIns="91440" tIns="45720" rIns="91440" bIns="45720" rtlCol="0" anchor="ctr">
            <a:normAutofit/>
          </a:bodyPr>
          <a:lstStyle/>
          <a:p>
            <a:r>
              <a:rPr lang="en-US" sz="4000" kern="1200" dirty="0">
                <a:solidFill>
                  <a:schemeClr val="tx1">
                    <a:lumMod val="95000"/>
                    <a:lumOff val="5000"/>
                  </a:schemeClr>
                </a:solidFill>
                <a:latin typeface="Amasis MT Pro Black" panose="02040A04050005020304" pitchFamily="18" charset="0"/>
              </a:rPr>
              <a:t>Why Racism</a:t>
            </a:r>
          </a:p>
        </p:txBody>
      </p:sp>
      <p:grpSp>
        <p:nvGrpSpPr>
          <p:cNvPr id="5" name="Group 4">
            <a:extLst>
              <a:ext uri="{FF2B5EF4-FFF2-40B4-BE49-F238E27FC236}">
                <a16:creationId xmlns:a16="http://schemas.microsoft.com/office/drawing/2014/main" id="{40AE4FDB-4C77-663B-B904-3B249F2DE432}"/>
              </a:ext>
            </a:extLst>
          </p:cNvPr>
          <p:cNvGrpSpPr/>
          <p:nvPr/>
        </p:nvGrpSpPr>
        <p:grpSpPr>
          <a:xfrm>
            <a:off x="447674" y="1955870"/>
            <a:ext cx="5449980" cy="3566274"/>
            <a:chOff x="1164123" y="2511252"/>
            <a:chExt cx="4733531" cy="3410295"/>
          </a:xfrm>
        </p:grpSpPr>
        <p:sp>
          <p:nvSpPr>
            <p:cNvPr id="6" name="Rectangle: Rounded Corners 5">
              <a:extLst>
                <a:ext uri="{FF2B5EF4-FFF2-40B4-BE49-F238E27FC236}">
                  <a16:creationId xmlns:a16="http://schemas.microsoft.com/office/drawing/2014/main" id="{60FC9720-8504-1FA4-9B5F-41449A736208}"/>
                </a:ext>
              </a:extLst>
            </p:cNvPr>
            <p:cNvSpPr/>
            <p:nvPr/>
          </p:nvSpPr>
          <p:spPr>
            <a:xfrm>
              <a:off x="1164123" y="2511252"/>
              <a:ext cx="4733531" cy="1515687"/>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Rectangle 6" descr="Group">
              <a:extLst>
                <a:ext uri="{FF2B5EF4-FFF2-40B4-BE49-F238E27FC236}">
                  <a16:creationId xmlns:a16="http://schemas.microsoft.com/office/drawing/2014/main" id="{19AF6B02-1FC7-E41E-E72A-6FAF6213F2AE}"/>
                </a:ext>
              </a:extLst>
            </p:cNvPr>
            <p:cNvSpPr/>
            <p:nvPr/>
          </p:nvSpPr>
          <p:spPr>
            <a:xfrm>
              <a:off x="1622618" y="2852281"/>
              <a:ext cx="833627" cy="83362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84D5DC5A-68AC-8DB1-7C3C-679EFAF3C305}"/>
                </a:ext>
              </a:extLst>
            </p:cNvPr>
            <p:cNvSpPr/>
            <p:nvPr/>
          </p:nvSpPr>
          <p:spPr>
            <a:xfrm>
              <a:off x="2576053" y="2511252"/>
              <a:ext cx="3321601" cy="1515687"/>
            </a:xfrm>
            <a:custGeom>
              <a:avLst/>
              <a:gdLst>
                <a:gd name="connsiteX0" fmla="*/ 0 w 2982912"/>
                <a:gd name="connsiteY0" fmla="*/ 0 h 1515687"/>
                <a:gd name="connsiteX1" fmla="*/ 2982912 w 2982912"/>
                <a:gd name="connsiteY1" fmla="*/ 0 h 1515687"/>
                <a:gd name="connsiteX2" fmla="*/ 2982912 w 2982912"/>
                <a:gd name="connsiteY2" fmla="*/ 1515687 h 1515687"/>
                <a:gd name="connsiteX3" fmla="*/ 0 w 2982912"/>
                <a:gd name="connsiteY3" fmla="*/ 1515687 h 1515687"/>
                <a:gd name="connsiteX4" fmla="*/ 0 w 2982912"/>
                <a:gd name="connsiteY4" fmla="*/ 0 h 151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2912" h="1515687">
                  <a:moveTo>
                    <a:pt x="0" y="0"/>
                  </a:moveTo>
                  <a:lnTo>
                    <a:pt x="2982912" y="0"/>
                  </a:lnTo>
                  <a:lnTo>
                    <a:pt x="2982912" y="1515687"/>
                  </a:lnTo>
                  <a:lnTo>
                    <a:pt x="0" y="15156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0410" tIns="160410" rIns="160410" bIns="160410" numCol="1" spcCol="1270" anchor="ctr" anchorCtr="0">
              <a:noAutofit/>
            </a:bodyPr>
            <a:lstStyle/>
            <a:p>
              <a:pPr marL="0" lvl="0" indent="0" algn="l" defTabSz="755650">
                <a:lnSpc>
                  <a:spcPct val="100000"/>
                </a:lnSpc>
                <a:spcBef>
                  <a:spcPct val="0"/>
                </a:spcBef>
                <a:spcAft>
                  <a:spcPct val="35000"/>
                </a:spcAft>
                <a:buNone/>
              </a:pPr>
              <a:r>
                <a:rPr lang="en-US" sz="2000" kern="1200" dirty="0"/>
                <a:t>Over 35% of Americans identify as members of racial minority groups </a:t>
              </a:r>
              <a:r>
                <a:rPr lang="en-US" sz="1600" kern="1200" dirty="0"/>
                <a:t>(United States Census Bureau, 2022)</a:t>
              </a:r>
              <a:endParaRPr lang="en-US" sz="2000" kern="1200" dirty="0"/>
            </a:p>
          </p:txBody>
        </p:sp>
        <p:sp>
          <p:nvSpPr>
            <p:cNvPr id="9" name="Rectangle: Rounded Corners 8">
              <a:extLst>
                <a:ext uri="{FF2B5EF4-FFF2-40B4-BE49-F238E27FC236}">
                  <a16:creationId xmlns:a16="http://schemas.microsoft.com/office/drawing/2014/main" id="{3120EFEF-DAEF-B2BF-07BA-6D7951AA77EB}"/>
                </a:ext>
              </a:extLst>
            </p:cNvPr>
            <p:cNvSpPr/>
            <p:nvPr/>
          </p:nvSpPr>
          <p:spPr>
            <a:xfrm>
              <a:off x="1164123" y="4405860"/>
              <a:ext cx="4733531" cy="1515687"/>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ectangle 9" descr="Explosion">
              <a:extLst>
                <a:ext uri="{FF2B5EF4-FFF2-40B4-BE49-F238E27FC236}">
                  <a16:creationId xmlns:a16="http://schemas.microsoft.com/office/drawing/2014/main" id="{522F6AD2-F24B-2B27-7AD6-A7002EB10ABF}"/>
                </a:ext>
              </a:extLst>
            </p:cNvPr>
            <p:cNvSpPr/>
            <p:nvPr/>
          </p:nvSpPr>
          <p:spPr>
            <a:xfrm>
              <a:off x="1622618" y="4746890"/>
              <a:ext cx="833627" cy="83362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E9744D48-2AC3-BA02-187E-58F8685DB30D}"/>
                </a:ext>
              </a:extLst>
            </p:cNvPr>
            <p:cNvSpPr/>
            <p:nvPr/>
          </p:nvSpPr>
          <p:spPr>
            <a:xfrm>
              <a:off x="2576053" y="4405860"/>
              <a:ext cx="3321601" cy="1515687"/>
            </a:xfrm>
            <a:custGeom>
              <a:avLst/>
              <a:gdLst>
                <a:gd name="connsiteX0" fmla="*/ 0 w 2982912"/>
                <a:gd name="connsiteY0" fmla="*/ 0 h 1515687"/>
                <a:gd name="connsiteX1" fmla="*/ 2982912 w 2982912"/>
                <a:gd name="connsiteY1" fmla="*/ 0 h 1515687"/>
                <a:gd name="connsiteX2" fmla="*/ 2982912 w 2982912"/>
                <a:gd name="connsiteY2" fmla="*/ 1515687 h 1515687"/>
                <a:gd name="connsiteX3" fmla="*/ 0 w 2982912"/>
                <a:gd name="connsiteY3" fmla="*/ 1515687 h 1515687"/>
                <a:gd name="connsiteX4" fmla="*/ 0 w 2982912"/>
                <a:gd name="connsiteY4" fmla="*/ 0 h 151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2912" h="1515687">
                  <a:moveTo>
                    <a:pt x="0" y="0"/>
                  </a:moveTo>
                  <a:lnTo>
                    <a:pt x="2982912" y="0"/>
                  </a:lnTo>
                  <a:lnTo>
                    <a:pt x="2982912" y="1515687"/>
                  </a:lnTo>
                  <a:lnTo>
                    <a:pt x="0" y="15156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0410" tIns="160410" rIns="160410" bIns="160410" numCol="1" spcCol="1270" anchor="ctr" anchorCtr="0">
              <a:noAutofit/>
            </a:bodyPr>
            <a:lstStyle/>
            <a:p>
              <a:pPr marL="0" lvl="0" indent="0" algn="l" defTabSz="755650">
                <a:lnSpc>
                  <a:spcPct val="100000"/>
                </a:lnSpc>
                <a:spcBef>
                  <a:spcPct val="0"/>
                </a:spcBef>
                <a:spcAft>
                  <a:spcPct val="35000"/>
                </a:spcAft>
                <a:buNone/>
              </a:pPr>
              <a:r>
                <a:rPr lang="en-US" sz="2000" kern="1200" dirty="0"/>
                <a:t>Some racial minority populations have </a:t>
              </a:r>
              <a:r>
                <a:rPr lang="en-US" sz="2000" dirty="0"/>
                <a:t>persistently experienced </a:t>
              </a:r>
              <a:r>
                <a:rPr lang="en-US" sz="2000" kern="1200" dirty="0"/>
                <a:t>adverse health outcomes </a:t>
              </a:r>
              <a:r>
                <a:rPr lang="en-US" sz="1600" kern="1200" dirty="0"/>
                <a:t>(Karvonen, 2023; Cave, 2020; </a:t>
              </a:r>
              <a:r>
                <a:rPr lang="en-US" sz="1600" kern="1200" dirty="0" err="1"/>
                <a:t>Alhusen</a:t>
              </a:r>
              <a:r>
                <a:rPr lang="en-US" sz="1600" kern="1200" dirty="0"/>
                <a:t>, 2016)</a:t>
              </a:r>
              <a:endParaRPr lang="en-US" sz="2000" kern="1200" dirty="0"/>
            </a:p>
          </p:txBody>
        </p:sp>
      </p:grpSp>
      <p:pic>
        <p:nvPicPr>
          <p:cNvPr id="1026" name="Picture 2" descr="A diagram of a racial discrimination&#10;&#10;Description automatically generated with medium confidence">
            <a:extLst>
              <a:ext uri="{FF2B5EF4-FFF2-40B4-BE49-F238E27FC236}">
                <a16:creationId xmlns:a16="http://schemas.microsoft.com/office/drawing/2014/main" id="{9929BCE6-C7E4-3B3A-689B-C7304134E8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035" r="17896" b="1"/>
          <a:stretch/>
        </p:blipFill>
        <p:spPr bwMode="auto">
          <a:xfrm>
            <a:off x="6425545" y="1471432"/>
            <a:ext cx="4733531" cy="3694084"/>
          </a:xfrm>
          <a:prstGeom prst="rect">
            <a:avLst/>
          </a:prstGeom>
          <a:solidFill>
            <a:srgbClr val="FFFFFF"/>
          </a:solidFill>
        </p:spPr>
      </p:pic>
      <p:sp>
        <p:nvSpPr>
          <p:cNvPr id="4" name="文本框 3">
            <a:extLst>
              <a:ext uri="{FF2B5EF4-FFF2-40B4-BE49-F238E27FC236}">
                <a16:creationId xmlns:a16="http://schemas.microsoft.com/office/drawing/2014/main" id="{339565EC-A52D-271A-1DE5-82E77C17C733}"/>
              </a:ext>
            </a:extLst>
          </p:cNvPr>
          <p:cNvSpPr txBox="1"/>
          <p:nvPr/>
        </p:nvSpPr>
        <p:spPr>
          <a:xfrm>
            <a:off x="6470055" y="5165516"/>
            <a:ext cx="5014943" cy="484492"/>
          </a:xfrm>
          <a:prstGeom prst="rect">
            <a:avLst/>
          </a:prstGeom>
          <a:solidFill>
            <a:schemeClr val="bg1"/>
          </a:solidFill>
        </p:spPr>
        <p:txBody>
          <a:bodyPr wrap="square" rtlCol="0">
            <a:spAutoFit/>
          </a:bodyPr>
          <a:lstStyle/>
          <a:p>
            <a:pPr defTabSz="832104">
              <a:spcAft>
                <a:spcPts val="600"/>
              </a:spcAft>
            </a:pPr>
            <a:r>
              <a:rPr lang="en-US" sz="1274" kern="1200" dirty="0">
                <a:solidFill>
                  <a:schemeClr val="tx1"/>
                </a:solidFill>
                <a:latin typeface="+mn-lt"/>
                <a:ea typeface="+mn-ea"/>
                <a:cs typeface="+mn-cs"/>
              </a:rPr>
              <a:t>United Way of Washtenaw County (2023).Centering Yourself: Levels of Racism. Available from: https://rb.gy/6hy85</a:t>
            </a:r>
            <a:endParaRPr lang="en-US" sz="1400" dirty="0"/>
          </a:p>
        </p:txBody>
      </p:sp>
    </p:spTree>
    <p:extLst>
      <p:ext uri="{BB962C8B-B14F-4D97-AF65-F5344CB8AC3E}">
        <p14:creationId xmlns:p14="http://schemas.microsoft.com/office/powerpoint/2010/main" val="809843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FBAD-F450-1448-A36A-72F6AB77EEC3}"/>
              </a:ext>
            </a:extLst>
          </p:cNvPr>
          <p:cNvSpPr>
            <a:spLocks noGrp="1"/>
          </p:cNvSpPr>
          <p:nvPr>
            <p:ph type="title"/>
          </p:nvPr>
        </p:nvSpPr>
        <p:spPr>
          <a:xfrm>
            <a:off x="838200" y="365125"/>
            <a:ext cx="11081426" cy="1325563"/>
          </a:xfrm>
        </p:spPr>
        <p:txBody>
          <a:bodyPr>
            <a:normAutofit fontScale="90000"/>
          </a:bodyPr>
          <a:lstStyle/>
          <a:p>
            <a:r>
              <a:rPr lang="en-US" altLang="zh-CN" dirty="0">
                <a:latin typeface="Amasis MT Pro Black" panose="02040A04050005020304" pitchFamily="18" charset="0"/>
              </a:rPr>
              <a:t>Racism has been considered as one key contributor fueling health disparities.</a:t>
            </a:r>
            <a:endParaRPr lang="en-US" dirty="0">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A3FC7E89-62C2-B143-BEBA-CA6D34981BFF}"/>
              </a:ext>
            </a:extLst>
          </p:cNvPr>
          <p:cNvSpPr>
            <a:spLocks noGrp="1"/>
          </p:cNvSpPr>
          <p:nvPr>
            <p:ph idx="1"/>
          </p:nvPr>
        </p:nvSpPr>
        <p:spPr/>
        <p:txBody>
          <a:bodyPr>
            <a:normAutofit/>
          </a:bodyPr>
          <a:lstStyle/>
          <a:p>
            <a:r>
              <a:rPr lang="en-US" dirty="0"/>
              <a:t>Racial discriminations elicit a lack of access to resources and opportunities, such as quality education, workforce participation, housing, healthy food options, and culturally competent social services (Schillinger, 2020)</a:t>
            </a:r>
          </a:p>
          <a:p>
            <a:r>
              <a:rPr lang="en-US" dirty="0"/>
              <a:t>The scarcity of resources that promote health, combined with discrimination entrenched in some communities within the society, significantly impedes the ability of racially marginalized individuals to engage in healthy behaviors, further perpetuating Black-white disparities in health outcomes (Jin et al., 2020; </a:t>
            </a:r>
            <a:r>
              <a:rPr lang="en-US" dirty="0" err="1"/>
              <a:t>Lewer</a:t>
            </a:r>
            <a:r>
              <a:rPr lang="en-US" dirty="0"/>
              <a:t> et al., 2020).</a:t>
            </a:r>
          </a:p>
        </p:txBody>
      </p:sp>
    </p:spTree>
    <p:extLst>
      <p:ext uri="{BB962C8B-B14F-4D97-AF65-F5344CB8AC3E}">
        <p14:creationId xmlns:p14="http://schemas.microsoft.com/office/powerpoint/2010/main" val="3252424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FBAD-F450-1448-A36A-72F6AB77EEC3}"/>
              </a:ext>
            </a:extLst>
          </p:cNvPr>
          <p:cNvSpPr>
            <a:spLocks noGrp="1"/>
          </p:cNvSpPr>
          <p:nvPr>
            <p:ph type="title"/>
          </p:nvPr>
        </p:nvSpPr>
        <p:spPr/>
        <p:txBody>
          <a:bodyPr/>
          <a:lstStyle/>
          <a:p>
            <a:r>
              <a:rPr lang="en-US" altLang="zh-CN" dirty="0">
                <a:latin typeface="Amasis MT Pro Black" panose="02040A04050005020304" pitchFamily="18" charset="0"/>
              </a:rPr>
              <a:t>Yet, racism metrics mostly rely on outdated ecological data.</a:t>
            </a:r>
            <a:endParaRPr lang="en-US" dirty="0">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A3FC7E89-62C2-B143-BEBA-CA6D34981BFF}"/>
              </a:ext>
            </a:extLst>
          </p:cNvPr>
          <p:cNvSpPr>
            <a:spLocks noGrp="1"/>
          </p:cNvSpPr>
          <p:nvPr>
            <p:ph idx="1"/>
          </p:nvPr>
        </p:nvSpPr>
        <p:spPr>
          <a:xfrm>
            <a:off x="123217" y="1825624"/>
            <a:ext cx="11042530" cy="4854035"/>
          </a:xfrm>
        </p:spPr>
        <p:txBody>
          <a:bodyPr>
            <a:normAutofit/>
          </a:bodyPr>
          <a:lstStyle/>
          <a:p>
            <a:r>
              <a:rPr lang="en-US" dirty="0"/>
              <a:t>Prior study relied on social demographics:</a:t>
            </a:r>
          </a:p>
          <a:p>
            <a:pPr lvl="1"/>
            <a:r>
              <a:rPr lang="en-US" dirty="0"/>
              <a:t>Racial residential segregation (</a:t>
            </a:r>
            <a:r>
              <a:rPr lang="en-US" dirty="0" err="1"/>
              <a:t>Braveman</a:t>
            </a:r>
            <a:r>
              <a:rPr lang="en-US" dirty="0"/>
              <a:t> et al., 2022)</a:t>
            </a:r>
          </a:p>
          <a:p>
            <a:pPr lvl="1"/>
            <a:r>
              <a:rPr lang="en-US" dirty="0"/>
              <a:t>Black-to-White ratios of education attainment, employment, and incarceration </a:t>
            </a:r>
            <a:r>
              <a:rPr lang="da-DK" dirty="0"/>
              <a:t>(Chantarat et al., 2022; Groos et al., 2018)</a:t>
            </a:r>
            <a:endParaRPr lang="en-US" dirty="0"/>
          </a:p>
          <a:p>
            <a:r>
              <a:rPr lang="en-US" dirty="0"/>
              <a:t>These measures have been challenged.</a:t>
            </a:r>
          </a:p>
          <a:p>
            <a:pPr lvl="1"/>
            <a:r>
              <a:rPr lang="en-US" dirty="0"/>
              <a:t>Inability to capture multi-level (e.g., institutional operations and interpersonal discriminatory behaviors) and multi-dimensional (e.g., segregation, wealth, and education) racism (Liu et al., 2019).</a:t>
            </a:r>
          </a:p>
        </p:txBody>
      </p:sp>
    </p:spTree>
    <p:extLst>
      <p:ext uri="{BB962C8B-B14F-4D97-AF65-F5344CB8AC3E}">
        <p14:creationId xmlns:p14="http://schemas.microsoft.com/office/powerpoint/2010/main" val="3897768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400994-D44F-A020-2849-6800BC113D33}"/>
              </a:ext>
            </a:extLst>
          </p:cNvPr>
          <p:cNvSpPr>
            <a:spLocks noGrp="1"/>
          </p:cNvSpPr>
          <p:nvPr>
            <p:ph type="title"/>
          </p:nvPr>
        </p:nvSpPr>
        <p:spPr/>
        <p:txBody>
          <a:bodyPr/>
          <a:lstStyle/>
          <a:p>
            <a:r>
              <a:rPr lang="en-US"/>
              <a:t>Research Gaps</a:t>
            </a:r>
          </a:p>
        </p:txBody>
      </p:sp>
      <p:graphicFrame>
        <p:nvGraphicFramePr>
          <p:cNvPr id="5" name="内容占位符 2">
            <a:extLst>
              <a:ext uri="{FF2B5EF4-FFF2-40B4-BE49-F238E27FC236}">
                <a16:creationId xmlns:a16="http://schemas.microsoft.com/office/drawing/2014/main" id="{5B350E66-9E46-6B0E-B086-AA791C72356B}"/>
              </a:ext>
            </a:extLst>
          </p:cNvPr>
          <p:cNvGraphicFramePr>
            <a:graphicFrameLocks noGrp="1"/>
          </p:cNvGraphicFramePr>
          <p:nvPr>
            <p:ph idx="1"/>
            <p:extLst>
              <p:ext uri="{D42A27DB-BD31-4B8C-83A1-F6EECF244321}">
                <p14:modId xmlns:p14="http://schemas.microsoft.com/office/powerpoint/2010/main" val="3793777946"/>
              </p:ext>
            </p:extLst>
          </p:nvPr>
        </p:nvGraphicFramePr>
        <p:xfrm>
          <a:off x="838200" y="14827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613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6A5D3F-0D7B-34F4-BF82-ACAAB4D76D4B}"/>
              </a:ext>
            </a:extLst>
          </p:cNvPr>
          <p:cNvSpPr>
            <a:spLocks noGrp="1"/>
          </p:cNvSpPr>
          <p:nvPr>
            <p:ph type="title"/>
          </p:nvPr>
        </p:nvSpPr>
        <p:spPr>
          <a:xfrm>
            <a:off x="1043631" y="809898"/>
            <a:ext cx="10173010" cy="1554480"/>
          </a:xfrm>
        </p:spPr>
        <p:txBody>
          <a:bodyPr anchor="ctr">
            <a:normAutofit/>
          </a:bodyPr>
          <a:lstStyle/>
          <a:p>
            <a:r>
              <a:rPr lang="en-US" sz="4800"/>
              <a:t>Research Objectives</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6EAEF81-F645-D3E0-3481-390C2BE925BD}"/>
              </a:ext>
            </a:extLst>
          </p:cNvPr>
          <p:cNvGrpSpPr/>
          <p:nvPr/>
        </p:nvGrpSpPr>
        <p:grpSpPr>
          <a:xfrm>
            <a:off x="1038893" y="3018131"/>
            <a:ext cx="9628434" cy="2751325"/>
            <a:chOff x="1038893" y="3018131"/>
            <a:chExt cx="9628434" cy="2751325"/>
          </a:xfrm>
        </p:grpSpPr>
        <p:sp>
          <p:nvSpPr>
            <p:cNvPr id="6" name="Rectangle: Rounded Corners 5">
              <a:extLst>
                <a:ext uri="{FF2B5EF4-FFF2-40B4-BE49-F238E27FC236}">
                  <a16:creationId xmlns:a16="http://schemas.microsoft.com/office/drawing/2014/main" id="{1A99AC5B-C483-566F-D39C-EA4D74591A75}"/>
                </a:ext>
              </a:extLst>
            </p:cNvPr>
            <p:cNvSpPr/>
            <p:nvPr/>
          </p:nvSpPr>
          <p:spPr>
            <a:xfrm>
              <a:off x="1038893" y="3018131"/>
              <a:ext cx="4332795" cy="2751325"/>
            </a:xfrm>
            <a:prstGeom prst="roundRect">
              <a:avLst>
                <a:gd name="adj" fmla="val 1000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7" name="Freeform: Shape 6">
              <a:extLst>
                <a:ext uri="{FF2B5EF4-FFF2-40B4-BE49-F238E27FC236}">
                  <a16:creationId xmlns:a16="http://schemas.microsoft.com/office/drawing/2014/main" id="{EA9CA22B-C505-5053-5D46-54A98B179FFF}"/>
                </a:ext>
              </a:extLst>
            </p:cNvPr>
            <p:cNvSpPr/>
            <p:nvPr/>
          </p:nvSpPr>
          <p:spPr>
            <a:xfrm>
              <a:off x="1038893" y="3018131"/>
              <a:ext cx="4332795" cy="2751325"/>
            </a:xfrm>
            <a:custGeom>
              <a:avLst/>
              <a:gdLst>
                <a:gd name="connsiteX0" fmla="*/ 0 w 4332795"/>
                <a:gd name="connsiteY0" fmla="*/ 275133 h 2751325"/>
                <a:gd name="connsiteX1" fmla="*/ 275133 w 4332795"/>
                <a:gd name="connsiteY1" fmla="*/ 0 h 2751325"/>
                <a:gd name="connsiteX2" fmla="*/ 4057663 w 4332795"/>
                <a:gd name="connsiteY2" fmla="*/ 0 h 2751325"/>
                <a:gd name="connsiteX3" fmla="*/ 4332796 w 4332795"/>
                <a:gd name="connsiteY3" fmla="*/ 275133 h 2751325"/>
                <a:gd name="connsiteX4" fmla="*/ 4332795 w 4332795"/>
                <a:gd name="connsiteY4" fmla="*/ 2476193 h 2751325"/>
                <a:gd name="connsiteX5" fmla="*/ 4057662 w 4332795"/>
                <a:gd name="connsiteY5" fmla="*/ 2751326 h 2751325"/>
                <a:gd name="connsiteX6" fmla="*/ 275133 w 4332795"/>
                <a:gd name="connsiteY6" fmla="*/ 2751325 h 2751325"/>
                <a:gd name="connsiteX7" fmla="*/ 0 w 4332795"/>
                <a:gd name="connsiteY7" fmla="*/ 2476192 h 2751325"/>
                <a:gd name="connsiteX8" fmla="*/ 0 w 4332795"/>
                <a:gd name="connsiteY8" fmla="*/ 275133 h 275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2795" h="2751325">
                  <a:moveTo>
                    <a:pt x="0" y="275133"/>
                  </a:moveTo>
                  <a:cubicBezTo>
                    <a:pt x="0" y="123181"/>
                    <a:pt x="123181" y="0"/>
                    <a:pt x="275133" y="0"/>
                  </a:cubicBezTo>
                  <a:lnTo>
                    <a:pt x="4057663" y="0"/>
                  </a:lnTo>
                  <a:cubicBezTo>
                    <a:pt x="4209615" y="0"/>
                    <a:pt x="4332796" y="123181"/>
                    <a:pt x="4332796" y="275133"/>
                  </a:cubicBezTo>
                  <a:cubicBezTo>
                    <a:pt x="4332796" y="1008820"/>
                    <a:pt x="4332795" y="1742506"/>
                    <a:pt x="4332795" y="2476193"/>
                  </a:cubicBezTo>
                  <a:cubicBezTo>
                    <a:pt x="4332795" y="2628145"/>
                    <a:pt x="4209614" y="2751326"/>
                    <a:pt x="4057662" y="2751326"/>
                  </a:cubicBezTo>
                  <a:lnTo>
                    <a:pt x="275133" y="2751325"/>
                  </a:lnTo>
                  <a:cubicBezTo>
                    <a:pt x="123181" y="2751325"/>
                    <a:pt x="0" y="2628144"/>
                    <a:pt x="0" y="2476192"/>
                  </a:cubicBezTo>
                  <a:lnTo>
                    <a:pt x="0" y="275133"/>
                  </a:lnTo>
                  <a:close/>
                </a:path>
              </a:pathLst>
            </a:cu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179644" tIns="179644" rIns="179644" bIns="179644" numCol="1" spcCol="1270" anchor="ctr" anchorCtr="0">
              <a:noAutofit/>
            </a:bodyPr>
            <a:lstStyle/>
            <a:p>
              <a:pPr marL="0" lvl="0" indent="0" algn="ctr" defTabSz="1155700">
                <a:lnSpc>
                  <a:spcPct val="90000"/>
                </a:lnSpc>
                <a:spcBef>
                  <a:spcPct val="0"/>
                </a:spcBef>
                <a:spcAft>
                  <a:spcPct val="35000"/>
                </a:spcAft>
                <a:buNone/>
              </a:pPr>
              <a:r>
                <a:rPr lang="en-US" sz="2600" kern="1200" dirty="0"/>
                <a:t>Project 1: To develop and investigate racism index using real-time social media data and machine learning techniques</a:t>
              </a:r>
            </a:p>
          </p:txBody>
        </p:sp>
        <p:sp>
          <p:nvSpPr>
            <p:cNvPr id="8" name="Rectangle: Rounded Corners 7">
              <a:extLst>
                <a:ext uri="{FF2B5EF4-FFF2-40B4-BE49-F238E27FC236}">
                  <a16:creationId xmlns:a16="http://schemas.microsoft.com/office/drawing/2014/main" id="{2ED12B08-BCF7-AF04-E635-6639597461D2}"/>
                </a:ext>
              </a:extLst>
            </p:cNvPr>
            <p:cNvSpPr/>
            <p:nvPr/>
          </p:nvSpPr>
          <p:spPr>
            <a:xfrm>
              <a:off x="6334532" y="3018131"/>
              <a:ext cx="4332795" cy="2751325"/>
            </a:xfrm>
            <a:prstGeom prst="roundRect">
              <a:avLst>
                <a:gd name="adj" fmla="val 1000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10" name="Freeform: Shape 9">
              <a:extLst>
                <a:ext uri="{FF2B5EF4-FFF2-40B4-BE49-F238E27FC236}">
                  <a16:creationId xmlns:a16="http://schemas.microsoft.com/office/drawing/2014/main" id="{2327EFB7-E4BC-2F7D-DC08-B557861FE37E}"/>
                </a:ext>
              </a:extLst>
            </p:cNvPr>
            <p:cNvSpPr/>
            <p:nvPr/>
          </p:nvSpPr>
          <p:spPr>
            <a:xfrm>
              <a:off x="6334532" y="3018131"/>
              <a:ext cx="4332795" cy="2751325"/>
            </a:xfrm>
            <a:custGeom>
              <a:avLst/>
              <a:gdLst>
                <a:gd name="connsiteX0" fmla="*/ 0 w 4332795"/>
                <a:gd name="connsiteY0" fmla="*/ 275133 h 2751325"/>
                <a:gd name="connsiteX1" fmla="*/ 275133 w 4332795"/>
                <a:gd name="connsiteY1" fmla="*/ 0 h 2751325"/>
                <a:gd name="connsiteX2" fmla="*/ 4057663 w 4332795"/>
                <a:gd name="connsiteY2" fmla="*/ 0 h 2751325"/>
                <a:gd name="connsiteX3" fmla="*/ 4332796 w 4332795"/>
                <a:gd name="connsiteY3" fmla="*/ 275133 h 2751325"/>
                <a:gd name="connsiteX4" fmla="*/ 4332795 w 4332795"/>
                <a:gd name="connsiteY4" fmla="*/ 2476193 h 2751325"/>
                <a:gd name="connsiteX5" fmla="*/ 4057662 w 4332795"/>
                <a:gd name="connsiteY5" fmla="*/ 2751326 h 2751325"/>
                <a:gd name="connsiteX6" fmla="*/ 275133 w 4332795"/>
                <a:gd name="connsiteY6" fmla="*/ 2751325 h 2751325"/>
                <a:gd name="connsiteX7" fmla="*/ 0 w 4332795"/>
                <a:gd name="connsiteY7" fmla="*/ 2476192 h 2751325"/>
                <a:gd name="connsiteX8" fmla="*/ 0 w 4332795"/>
                <a:gd name="connsiteY8" fmla="*/ 275133 h 275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2795" h="2751325">
                  <a:moveTo>
                    <a:pt x="0" y="275133"/>
                  </a:moveTo>
                  <a:cubicBezTo>
                    <a:pt x="0" y="123181"/>
                    <a:pt x="123181" y="0"/>
                    <a:pt x="275133" y="0"/>
                  </a:cubicBezTo>
                  <a:lnTo>
                    <a:pt x="4057663" y="0"/>
                  </a:lnTo>
                  <a:cubicBezTo>
                    <a:pt x="4209615" y="0"/>
                    <a:pt x="4332796" y="123181"/>
                    <a:pt x="4332796" y="275133"/>
                  </a:cubicBezTo>
                  <a:cubicBezTo>
                    <a:pt x="4332796" y="1008820"/>
                    <a:pt x="4332795" y="1742506"/>
                    <a:pt x="4332795" y="2476193"/>
                  </a:cubicBezTo>
                  <a:cubicBezTo>
                    <a:pt x="4332795" y="2628145"/>
                    <a:pt x="4209614" y="2751326"/>
                    <a:pt x="4057662" y="2751326"/>
                  </a:cubicBezTo>
                  <a:lnTo>
                    <a:pt x="275133" y="2751325"/>
                  </a:lnTo>
                  <a:cubicBezTo>
                    <a:pt x="123181" y="2751325"/>
                    <a:pt x="0" y="2628144"/>
                    <a:pt x="0" y="2476192"/>
                  </a:cubicBezTo>
                  <a:lnTo>
                    <a:pt x="0" y="275133"/>
                  </a:lnTo>
                  <a:close/>
                </a:path>
              </a:pathLst>
            </a:cu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179644" tIns="179644" rIns="179644" bIns="179644" numCol="1" spcCol="1270" anchor="ctr" anchorCtr="0">
              <a:noAutofit/>
            </a:bodyPr>
            <a:lstStyle/>
            <a:p>
              <a:pPr marL="0" lvl="0" indent="0" algn="ctr" defTabSz="1155700">
                <a:lnSpc>
                  <a:spcPct val="90000"/>
                </a:lnSpc>
                <a:spcBef>
                  <a:spcPct val="0"/>
                </a:spcBef>
                <a:spcAft>
                  <a:spcPct val="35000"/>
                </a:spcAft>
                <a:buNone/>
              </a:pPr>
              <a:r>
                <a:rPr lang="en-US" sz="2600" kern="1200" dirty="0"/>
                <a:t>Project 2: To test whether developed racism index was associated with health outcome – starting from Years of Potential Life Lost among Black populations</a:t>
              </a:r>
            </a:p>
          </p:txBody>
        </p:sp>
      </p:grpSp>
    </p:spTree>
    <p:extLst>
      <p:ext uri="{BB962C8B-B14F-4D97-AF65-F5344CB8AC3E}">
        <p14:creationId xmlns:p14="http://schemas.microsoft.com/office/powerpoint/2010/main" val="1306002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8400994-D44F-A020-2849-6800BC113D33}"/>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Project 1</a:t>
            </a:r>
          </a:p>
        </p:txBody>
      </p:sp>
      <p:grpSp>
        <p:nvGrpSpPr>
          <p:cNvPr id="16" name="Group 15">
            <a:extLst>
              <a:ext uri="{FF2B5EF4-FFF2-40B4-BE49-F238E27FC236}">
                <a16:creationId xmlns:a16="http://schemas.microsoft.com/office/drawing/2014/main" id="{2D52722A-FD04-BD49-9C5C-09F2E9B30E83}"/>
              </a:ext>
            </a:extLst>
          </p:cNvPr>
          <p:cNvGrpSpPr/>
          <p:nvPr/>
        </p:nvGrpSpPr>
        <p:grpSpPr>
          <a:xfrm>
            <a:off x="692076" y="2518294"/>
            <a:ext cx="10807848" cy="2555080"/>
            <a:chOff x="704046" y="3183141"/>
            <a:chExt cx="10807848" cy="2555080"/>
          </a:xfrm>
        </p:grpSpPr>
        <p:sp>
          <p:nvSpPr>
            <p:cNvPr id="22" name="Rectangle 21" descr="Chat">
              <a:extLst>
                <a:ext uri="{FF2B5EF4-FFF2-40B4-BE49-F238E27FC236}">
                  <a16:creationId xmlns:a16="http://schemas.microsoft.com/office/drawing/2014/main" id="{C3A48F6D-344D-B09D-5188-04C74433E3DF}"/>
                </a:ext>
              </a:extLst>
            </p:cNvPr>
            <p:cNvSpPr/>
            <p:nvPr/>
          </p:nvSpPr>
          <p:spPr>
            <a:xfrm>
              <a:off x="1591257" y="3183141"/>
              <a:ext cx="723593" cy="81735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3" name="Freeform: Shape 22">
              <a:extLst>
                <a:ext uri="{FF2B5EF4-FFF2-40B4-BE49-F238E27FC236}">
                  <a16:creationId xmlns:a16="http://schemas.microsoft.com/office/drawing/2014/main" id="{17B8DA3B-54B9-1183-25BD-19490DE87733}"/>
                </a:ext>
              </a:extLst>
            </p:cNvPr>
            <p:cNvSpPr/>
            <p:nvPr/>
          </p:nvSpPr>
          <p:spPr>
            <a:xfrm>
              <a:off x="704046" y="4200525"/>
              <a:ext cx="3226223" cy="1537696"/>
            </a:xfrm>
            <a:custGeom>
              <a:avLst/>
              <a:gdLst>
                <a:gd name="connsiteX0" fmla="*/ 0 w 3226223"/>
                <a:gd name="connsiteY0" fmla="*/ 0 h 720000"/>
                <a:gd name="connsiteX1" fmla="*/ 3226223 w 3226223"/>
                <a:gd name="connsiteY1" fmla="*/ 0 h 720000"/>
                <a:gd name="connsiteX2" fmla="*/ 3226223 w 3226223"/>
                <a:gd name="connsiteY2" fmla="*/ 720000 h 720000"/>
                <a:gd name="connsiteX3" fmla="*/ 0 w 3226223"/>
                <a:gd name="connsiteY3" fmla="*/ 720000 h 720000"/>
                <a:gd name="connsiteX4" fmla="*/ 0 w 3226223"/>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23" h="720000">
                  <a:moveTo>
                    <a:pt x="0" y="0"/>
                  </a:moveTo>
                  <a:lnTo>
                    <a:pt x="3226223" y="0"/>
                  </a:lnTo>
                  <a:lnTo>
                    <a:pt x="3226223"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800" kern="1200" dirty="0"/>
                <a:t>Identify messages on Twitter that contain racist or discriminatory content</a:t>
              </a:r>
            </a:p>
          </p:txBody>
        </p:sp>
        <p:sp>
          <p:nvSpPr>
            <p:cNvPr id="24" name="Rectangle 23" descr="Upward trend">
              <a:extLst>
                <a:ext uri="{FF2B5EF4-FFF2-40B4-BE49-F238E27FC236}">
                  <a16:creationId xmlns:a16="http://schemas.microsoft.com/office/drawing/2014/main" id="{524D870D-4C42-F055-09A2-83D6871A46D2}"/>
                </a:ext>
              </a:extLst>
            </p:cNvPr>
            <p:cNvSpPr/>
            <p:nvPr/>
          </p:nvSpPr>
          <p:spPr>
            <a:xfrm>
              <a:off x="5382070" y="3183141"/>
              <a:ext cx="723593" cy="81735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25" name="Freeform: Shape 24">
              <a:extLst>
                <a:ext uri="{FF2B5EF4-FFF2-40B4-BE49-F238E27FC236}">
                  <a16:creationId xmlns:a16="http://schemas.microsoft.com/office/drawing/2014/main" id="{81BC9251-0996-3A1F-7453-ECC4C71372D0}"/>
                </a:ext>
              </a:extLst>
            </p:cNvPr>
            <p:cNvSpPr/>
            <p:nvPr/>
          </p:nvSpPr>
          <p:spPr>
            <a:xfrm>
              <a:off x="4494858" y="4200525"/>
              <a:ext cx="3226223" cy="1537696"/>
            </a:xfrm>
            <a:custGeom>
              <a:avLst/>
              <a:gdLst>
                <a:gd name="connsiteX0" fmla="*/ 0 w 3226223"/>
                <a:gd name="connsiteY0" fmla="*/ 0 h 720000"/>
                <a:gd name="connsiteX1" fmla="*/ 3226223 w 3226223"/>
                <a:gd name="connsiteY1" fmla="*/ 0 h 720000"/>
                <a:gd name="connsiteX2" fmla="*/ 3226223 w 3226223"/>
                <a:gd name="connsiteY2" fmla="*/ 720000 h 720000"/>
                <a:gd name="connsiteX3" fmla="*/ 0 w 3226223"/>
                <a:gd name="connsiteY3" fmla="*/ 720000 h 720000"/>
                <a:gd name="connsiteX4" fmla="*/ 0 w 3226223"/>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23" h="720000">
                  <a:moveTo>
                    <a:pt x="0" y="0"/>
                  </a:moveTo>
                  <a:lnTo>
                    <a:pt x="3226223" y="0"/>
                  </a:lnTo>
                  <a:lnTo>
                    <a:pt x="3226223"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800" kern="1200" dirty="0"/>
                <a:t>Develop a new racism measure</a:t>
              </a:r>
            </a:p>
          </p:txBody>
        </p:sp>
        <p:sp>
          <p:nvSpPr>
            <p:cNvPr id="26" name="Rectangle 25" descr="Earth Globe Americas">
              <a:extLst>
                <a:ext uri="{FF2B5EF4-FFF2-40B4-BE49-F238E27FC236}">
                  <a16:creationId xmlns:a16="http://schemas.microsoft.com/office/drawing/2014/main" id="{D536CF90-5687-B0B3-8224-D44F45313396}"/>
                </a:ext>
              </a:extLst>
            </p:cNvPr>
            <p:cNvSpPr/>
            <p:nvPr/>
          </p:nvSpPr>
          <p:spPr>
            <a:xfrm>
              <a:off x="9172882" y="3183141"/>
              <a:ext cx="723593" cy="81735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27" name="Freeform: Shape 26">
              <a:extLst>
                <a:ext uri="{FF2B5EF4-FFF2-40B4-BE49-F238E27FC236}">
                  <a16:creationId xmlns:a16="http://schemas.microsoft.com/office/drawing/2014/main" id="{4062856A-58B6-CDE1-FC60-7293BF48BBAE}"/>
                </a:ext>
              </a:extLst>
            </p:cNvPr>
            <p:cNvSpPr/>
            <p:nvPr/>
          </p:nvSpPr>
          <p:spPr>
            <a:xfrm>
              <a:off x="8285671" y="4200525"/>
              <a:ext cx="3226223" cy="1537696"/>
            </a:xfrm>
            <a:custGeom>
              <a:avLst/>
              <a:gdLst>
                <a:gd name="connsiteX0" fmla="*/ 0 w 3226223"/>
                <a:gd name="connsiteY0" fmla="*/ 0 h 720000"/>
                <a:gd name="connsiteX1" fmla="*/ 3226223 w 3226223"/>
                <a:gd name="connsiteY1" fmla="*/ 0 h 720000"/>
                <a:gd name="connsiteX2" fmla="*/ 3226223 w 3226223"/>
                <a:gd name="connsiteY2" fmla="*/ 720000 h 720000"/>
                <a:gd name="connsiteX3" fmla="*/ 0 w 3226223"/>
                <a:gd name="connsiteY3" fmla="*/ 720000 h 720000"/>
                <a:gd name="connsiteX4" fmla="*/ 0 w 3226223"/>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23" h="720000">
                  <a:moveTo>
                    <a:pt x="0" y="0"/>
                  </a:moveTo>
                  <a:lnTo>
                    <a:pt x="3226223" y="0"/>
                  </a:lnTo>
                  <a:lnTo>
                    <a:pt x="3226223"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800" kern="1200" dirty="0"/>
                <a:t>Investigate the geospatial distributions in real-time racism</a:t>
              </a:r>
            </a:p>
          </p:txBody>
        </p:sp>
      </p:grpSp>
    </p:spTree>
    <p:extLst>
      <p:ext uri="{BB962C8B-B14F-4D97-AF65-F5344CB8AC3E}">
        <p14:creationId xmlns:p14="http://schemas.microsoft.com/office/powerpoint/2010/main" val="1718942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37FE5-78A7-8389-7C59-0150973730CD}"/>
              </a:ext>
            </a:extLst>
          </p:cNvPr>
          <p:cNvSpPr>
            <a:spLocks noGrp="1"/>
          </p:cNvSpPr>
          <p:nvPr>
            <p:ph type="title"/>
          </p:nvPr>
        </p:nvSpPr>
        <p:spPr>
          <a:xfrm>
            <a:off x="371475" y="365125"/>
            <a:ext cx="10982325" cy="1325563"/>
          </a:xfrm>
        </p:spPr>
        <p:txBody>
          <a:bodyPr anchor="ctr">
            <a:normAutofit/>
          </a:bodyPr>
          <a:lstStyle/>
          <a:p>
            <a:r>
              <a:rPr lang="en-US"/>
              <a:t>Study Flow</a:t>
            </a:r>
          </a:p>
        </p:txBody>
      </p:sp>
      <p:pic>
        <p:nvPicPr>
          <p:cNvPr id="4" name="图片 3" descr="图片包含 表格&#10;&#10;描述已自动生成">
            <a:extLst>
              <a:ext uri="{FF2B5EF4-FFF2-40B4-BE49-F238E27FC236}">
                <a16:creationId xmlns:a16="http://schemas.microsoft.com/office/drawing/2014/main" id="{2D6065AC-2CCD-85A4-9142-CF27EB11B2BF}"/>
              </a:ext>
            </a:extLst>
          </p:cNvPr>
          <p:cNvPicPr>
            <a:picLocks noChangeAspect="1"/>
          </p:cNvPicPr>
          <p:nvPr/>
        </p:nvPicPr>
        <p:blipFill rotWithShape="1">
          <a:blip r:embed="rId3"/>
          <a:srcRect l="-1" r="211" b="161"/>
          <a:stretch/>
        </p:blipFill>
        <p:spPr>
          <a:xfrm>
            <a:off x="838200" y="305061"/>
            <a:ext cx="3531376" cy="5139457"/>
          </a:xfrm>
          <a:prstGeom prst="rect">
            <a:avLst/>
          </a:prstGeom>
        </p:spPr>
      </p:pic>
      <p:pic>
        <p:nvPicPr>
          <p:cNvPr id="6" name="图片 5">
            <a:extLst>
              <a:ext uri="{FF2B5EF4-FFF2-40B4-BE49-F238E27FC236}">
                <a16:creationId xmlns:a16="http://schemas.microsoft.com/office/drawing/2014/main" id="{2B09BE97-7EC5-4836-8565-B8642CFBD7F8}"/>
              </a:ext>
            </a:extLst>
          </p:cNvPr>
          <p:cNvPicPr>
            <a:picLocks noChangeAspect="1"/>
          </p:cNvPicPr>
          <p:nvPr/>
        </p:nvPicPr>
        <p:blipFill rotWithShape="1">
          <a:blip r:embed="rId3"/>
          <a:srcRect t="38939"/>
          <a:stretch/>
        </p:blipFill>
        <p:spPr>
          <a:xfrm>
            <a:off x="6096001" y="1443457"/>
            <a:ext cx="6096000" cy="5414543"/>
          </a:xfrm>
          <a:prstGeom prst="rect">
            <a:avLst/>
          </a:prstGeom>
        </p:spPr>
      </p:pic>
    </p:spTree>
    <p:extLst>
      <p:ext uri="{BB962C8B-B14F-4D97-AF65-F5344CB8AC3E}">
        <p14:creationId xmlns:p14="http://schemas.microsoft.com/office/powerpoint/2010/main" val="4237964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448</TotalTime>
  <Words>4508</Words>
  <Application>Microsoft Office PowerPoint</Application>
  <PresentationFormat>宽屏</PresentationFormat>
  <Paragraphs>383</Paragraphs>
  <Slides>27</Slides>
  <Notes>27</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Amasis MT Pro</vt:lpstr>
      <vt:lpstr>Amasis MT Pro Black</vt:lpstr>
      <vt:lpstr>Aptos</vt:lpstr>
      <vt:lpstr>Aptos Narrow</vt:lpstr>
      <vt:lpstr>Arial</vt:lpstr>
      <vt:lpstr>Calibri</vt:lpstr>
      <vt:lpstr>Georgia</vt:lpstr>
      <vt:lpstr>Times New Roman</vt:lpstr>
      <vt:lpstr>Office Theme</vt:lpstr>
      <vt:lpstr>Examining Racial Discrimination Index and Black-Years of Potential Life Lost (YPLL) in South Carolina: A Real-Time Social Media Research</vt:lpstr>
      <vt:lpstr>Agenda</vt:lpstr>
      <vt:lpstr>Why Racism</vt:lpstr>
      <vt:lpstr>Racism has been considered as one key contributor fueling health disparities.</vt:lpstr>
      <vt:lpstr>Yet, racism metrics mostly rely on outdated ecological data.</vt:lpstr>
      <vt:lpstr>Research Gaps</vt:lpstr>
      <vt:lpstr>Research Objectives</vt:lpstr>
      <vt:lpstr>Project 1</vt:lpstr>
      <vt:lpstr>Study Flow</vt:lpstr>
      <vt:lpstr>Method – Study Design</vt:lpstr>
      <vt:lpstr>Method – Sample Tweets</vt:lpstr>
      <vt:lpstr>Method – AI Approach (BERT)</vt:lpstr>
      <vt:lpstr>Results – Monthly Racial Posts</vt:lpstr>
      <vt:lpstr>Results – Monthly Racial Posts</vt:lpstr>
      <vt:lpstr>Results – Yearly Racial Discrimination Index by County</vt:lpstr>
      <vt:lpstr>Results – Tercile Tweeter Racism Scores</vt:lpstr>
      <vt:lpstr>Main Findings</vt:lpstr>
      <vt:lpstr>Project 2</vt:lpstr>
      <vt:lpstr>Method – Study Design</vt:lpstr>
      <vt:lpstr>Method – Linear Mixed Effect Model</vt:lpstr>
      <vt:lpstr>Results – Relations with Existing Index</vt:lpstr>
      <vt:lpstr>Results - Impact of Racial Discrimination Index on YPLL rates </vt:lpstr>
      <vt:lpstr>Main Findings</vt:lpstr>
      <vt:lpstr>Discussions – Implications</vt:lpstr>
      <vt:lpstr>Strengths and Limitations</vt:lpstr>
      <vt:lpstr>References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 Yunqing</dc:creator>
  <cp:lastModifiedBy>Ma, Yunqing</cp:lastModifiedBy>
  <cp:revision>24</cp:revision>
  <dcterms:created xsi:type="dcterms:W3CDTF">2023-09-05T06:24:13Z</dcterms:created>
  <dcterms:modified xsi:type="dcterms:W3CDTF">2024-04-02T17:46:29Z</dcterms:modified>
</cp:coreProperties>
</file>